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0" r:id="rId1"/>
    <p:sldMasterId id="2147483725" r:id="rId2"/>
  </p:sldMasterIdLst>
  <p:notesMasterIdLst>
    <p:notesMasterId r:id="rId27"/>
  </p:notesMasterIdLst>
  <p:handoutMasterIdLst>
    <p:handoutMasterId r:id="rId28"/>
  </p:handoutMasterIdLst>
  <p:sldIdLst>
    <p:sldId id="672" r:id="rId3"/>
    <p:sldId id="582" r:id="rId4"/>
    <p:sldId id="673" r:id="rId5"/>
    <p:sldId id="656" r:id="rId6"/>
    <p:sldId id="655" r:id="rId7"/>
    <p:sldId id="674" r:id="rId8"/>
    <p:sldId id="581" r:id="rId9"/>
    <p:sldId id="580" r:id="rId10"/>
    <p:sldId id="657" r:id="rId11"/>
    <p:sldId id="670" r:id="rId12"/>
    <p:sldId id="671" r:id="rId13"/>
    <p:sldId id="659" r:id="rId14"/>
    <p:sldId id="661" r:id="rId15"/>
    <p:sldId id="660" r:id="rId16"/>
    <p:sldId id="658" r:id="rId17"/>
    <p:sldId id="676" r:id="rId18"/>
    <p:sldId id="662" r:id="rId19"/>
    <p:sldId id="663" r:id="rId20"/>
    <p:sldId id="664" r:id="rId21"/>
    <p:sldId id="665" r:id="rId22"/>
    <p:sldId id="666" r:id="rId23"/>
    <p:sldId id="667" r:id="rId24"/>
    <p:sldId id="668" r:id="rId25"/>
    <p:sldId id="669" r:id="rId26"/>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BF09"/>
    <a:srgbClr val="FFFF66"/>
    <a:srgbClr val="FF9999"/>
    <a:srgbClr val="0000FF"/>
    <a:srgbClr val="CCFF66"/>
    <a:srgbClr val="FF0066"/>
    <a:srgbClr val="FF99FF"/>
    <a:srgbClr val="FF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91" autoAdjust="0"/>
    <p:restoredTop sz="96353" autoAdjust="0"/>
  </p:normalViewPr>
  <p:slideViewPr>
    <p:cSldViewPr>
      <p:cViewPr varScale="1">
        <p:scale>
          <a:sx n="74" d="100"/>
          <a:sy n="74" d="100"/>
        </p:scale>
        <p:origin x="82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401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21763" cy="493238"/>
          </a:xfrm>
          <a:prstGeom prst="rect">
            <a:avLst/>
          </a:prstGeom>
          <a:noFill/>
          <a:ln w="9525">
            <a:noFill/>
            <a:miter lim="800000"/>
            <a:headEnd/>
            <a:tailEnd/>
          </a:ln>
        </p:spPr>
        <p:txBody>
          <a:bodyPr vert="horz" wrap="square" lIns="91635" tIns="45823" rIns="91635" bIns="45823" numCol="1" anchor="t" anchorCtr="0" compatLnSpc="1">
            <a:prstTxWarp prst="textNoShape">
              <a:avLst/>
            </a:prstTxWarp>
          </a:bodyPr>
          <a:lstStyle>
            <a:lvl1pPr defTabSz="915862">
              <a:defRPr sz="1300">
                <a:ea typeface="ＭＳ Ｐゴシック" pitchFamily="50" charset="-128"/>
              </a:defRPr>
            </a:lvl1pPr>
          </a:lstStyle>
          <a:p>
            <a:pPr>
              <a:defRPr/>
            </a:pPr>
            <a:endParaRPr lang="en-US" altLang="ja-JP"/>
          </a:p>
        </p:txBody>
      </p:sp>
      <p:sp>
        <p:nvSpPr>
          <p:cNvPr id="72707" name="Rectangle 3"/>
          <p:cNvSpPr>
            <a:spLocks noGrp="1" noChangeArrowheads="1"/>
          </p:cNvSpPr>
          <p:nvPr>
            <p:ph type="dt" sz="quarter" idx="1"/>
          </p:nvPr>
        </p:nvSpPr>
        <p:spPr bwMode="auto">
          <a:xfrm>
            <a:off x="3812430" y="0"/>
            <a:ext cx="2921763" cy="493238"/>
          </a:xfrm>
          <a:prstGeom prst="rect">
            <a:avLst/>
          </a:prstGeom>
          <a:noFill/>
          <a:ln w="9525">
            <a:noFill/>
            <a:miter lim="800000"/>
            <a:headEnd/>
            <a:tailEnd/>
          </a:ln>
        </p:spPr>
        <p:txBody>
          <a:bodyPr vert="horz" wrap="square" lIns="91635" tIns="45823" rIns="91635" bIns="45823" numCol="1" anchor="t" anchorCtr="0" compatLnSpc="1">
            <a:prstTxWarp prst="textNoShape">
              <a:avLst/>
            </a:prstTxWarp>
          </a:bodyPr>
          <a:lstStyle>
            <a:lvl1pPr algn="r" defTabSz="915862">
              <a:defRPr sz="1300">
                <a:ea typeface="ＭＳ Ｐゴシック" pitchFamily="50" charset="-128"/>
              </a:defRPr>
            </a:lvl1pPr>
          </a:lstStyle>
          <a:p>
            <a:pPr>
              <a:defRPr/>
            </a:pPr>
            <a:endParaRPr lang="en-US" altLang="ja-JP"/>
          </a:p>
        </p:txBody>
      </p:sp>
      <p:sp>
        <p:nvSpPr>
          <p:cNvPr id="72708" name="Rectangle 4"/>
          <p:cNvSpPr>
            <a:spLocks noGrp="1" noChangeArrowheads="1"/>
          </p:cNvSpPr>
          <p:nvPr>
            <p:ph type="ftr" sz="quarter" idx="2"/>
          </p:nvPr>
        </p:nvSpPr>
        <p:spPr bwMode="auto">
          <a:xfrm>
            <a:off x="0" y="9373075"/>
            <a:ext cx="2921763" cy="491661"/>
          </a:xfrm>
          <a:prstGeom prst="rect">
            <a:avLst/>
          </a:prstGeom>
          <a:noFill/>
          <a:ln w="9525">
            <a:noFill/>
            <a:miter lim="800000"/>
            <a:headEnd/>
            <a:tailEnd/>
          </a:ln>
        </p:spPr>
        <p:txBody>
          <a:bodyPr vert="horz" wrap="square" lIns="91635" tIns="45823" rIns="91635" bIns="45823" numCol="1" anchor="b" anchorCtr="0" compatLnSpc="1">
            <a:prstTxWarp prst="textNoShape">
              <a:avLst/>
            </a:prstTxWarp>
          </a:bodyPr>
          <a:lstStyle>
            <a:lvl1pPr defTabSz="915862">
              <a:defRPr sz="1300">
                <a:ea typeface="ＭＳ Ｐゴシック" pitchFamily="50" charset="-128"/>
              </a:defRPr>
            </a:lvl1pPr>
          </a:lstStyle>
          <a:p>
            <a:pPr>
              <a:defRPr/>
            </a:pPr>
            <a:endParaRPr lang="en-US" altLang="ja-JP"/>
          </a:p>
        </p:txBody>
      </p:sp>
      <p:sp>
        <p:nvSpPr>
          <p:cNvPr id="72709" name="Rectangle 5"/>
          <p:cNvSpPr>
            <a:spLocks noGrp="1" noChangeArrowheads="1"/>
          </p:cNvSpPr>
          <p:nvPr>
            <p:ph type="sldNum" sz="quarter" idx="3"/>
          </p:nvPr>
        </p:nvSpPr>
        <p:spPr bwMode="auto">
          <a:xfrm>
            <a:off x="3812430" y="9373075"/>
            <a:ext cx="2921763" cy="491661"/>
          </a:xfrm>
          <a:prstGeom prst="rect">
            <a:avLst/>
          </a:prstGeom>
          <a:noFill/>
          <a:ln w="9525">
            <a:noFill/>
            <a:miter lim="800000"/>
            <a:headEnd/>
            <a:tailEnd/>
          </a:ln>
        </p:spPr>
        <p:txBody>
          <a:bodyPr vert="horz" wrap="square" lIns="91635" tIns="45823" rIns="91635" bIns="45823" numCol="1" anchor="b" anchorCtr="0" compatLnSpc="1">
            <a:prstTxWarp prst="textNoShape">
              <a:avLst/>
            </a:prstTxWarp>
          </a:bodyPr>
          <a:lstStyle>
            <a:lvl1pPr algn="r" defTabSz="915862">
              <a:defRPr sz="1300">
                <a:ea typeface="ＭＳ Ｐゴシック" pitchFamily="50" charset="-128"/>
              </a:defRPr>
            </a:lvl1pPr>
          </a:lstStyle>
          <a:p>
            <a:pPr>
              <a:defRPr/>
            </a:pPr>
            <a:fld id="{D16FBDA0-8F93-48D8-903E-433213A7950A}" type="slidenum">
              <a:rPr lang="en-US" altLang="ja-JP"/>
              <a:pPr>
                <a:defRPr/>
              </a:pPr>
              <a:t>‹#›</a:t>
            </a:fld>
            <a:endParaRPr lang="en-US" altLang="ja-JP"/>
          </a:p>
        </p:txBody>
      </p:sp>
    </p:spTree>
    <p:extLst>
      <p:ext uri="{BB962C8B-B14F-4D97-AF65-F5344CB8AC3E}">
        <p14:creationId xmlns:p14="http://schemas.microsoft.com/office/powerpoint/2010/main" val="1743404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21763" cy="493238"/>
          </a:xfrm>
          <a:prstGeom prst="rect">
            <a:avLst/>
          </a:prstGeom>
          <a:noFill/>
          <a:ln w="9525">
            <a:noFill/>
            <a:miter lim="800000"/>
            <a:headEnd/>
            <a:tailEnd/>
          </a:ln>
        </p:spPr>
        <p:txBody>
          <a:bodyPr vert="horz" wrap="square" lIns="91635" tIns="45823" rIns="91635" bIns="45823" numCol="1" anchor="t" anchorCtr="0" compatLnSpc="1">
            <a:prstTxWarp prst="textNoShape">
              <a:avLst/>
            </a:prstTxWarp>
          </a:bodyPr>
          <a:lstStyle>
            <a:lvl1pPr defTabSz="915862">
              <a:defRPr sz="1300">
                <a:ea typeface="ＭＳ Ｐゴシック" pitchFamily="50" charset="-128"/>
              </a:defRPr>
            </a:lvl1pPr>
          </a:lstStyle>
          <a:p>
            <a:pPr>
              <a:defRPr/>
            </a:pPr>
            <a:endParaRPr lang="en-US" altLang="ja-JP"/>
          </a:p>
        </p:txBody>
      </p:sp>
      <p:sp>
        <p:nvSpPr>
          <p:cNvPr id="55299" name="Rectangle 3"/>
          <p:cNvSpPr>
            <a:spLocks noGrp="1" noChangeArrowheads="1"/>
          </p:cNvSpPr>
          <p:nvPr>
            <p:ph type="dt" idx="1"/>
          </p:nvPr>
        </p:nvSpPr>
        <p:spPr bwMode="auto">
          <a:xfrm>
            <a:off x="3812430" y="0"/>
            <a:ext cx="2921763" cy="493238"/>
          </a:xfrm>
          <a:prstGeom prst="rect">
            <a:avLst/>
          </a:prstGeom>
          <a:noFill/>
          <a:ln w="9525">
            <a:noFill/>
            <a:miter lim="800000"/>
            <a:headEnd/>
            <a:tailEnd/>
          </a:ln>
        </p:spPr>
        <p:txBody>
          <a:bodyPr vert="horz" wrap="square" lIns="91635" tIns="45823" rIns="91635" bIns="45823" numCol="1" anchor="t" anchorCtr="0" compatLnSpc="1">
            <a:prstTxWarp prst="textNoShape">
              <a:avLst/>
            </a:prstTxWarp>
          </a:bodyPr>
          <a:lstStyle>
            <a:lvl1pPr algn="r" defTabSz="915862">
              <a:defRPr sz="1300">
                <a:ea typeface="ＭＳ Ｐゴシック" pitchFamily="50" charset="-128"/>
              </a:defRPr>
            </a:lvl1pPr>
          </a:lstStyle>
          <a:p>
            <a:pPr>
              <a:defRPr/>
            </a:pPr>
            <a:endParaRPr lang="en-US" altLang="ja-JP"/>
          </a:p>
        </p:txBody>
      </p:sp>
      <p:sp>
        <p:nvSpPr>
          <p:cNvPr id="41988" name="Rectangle 4"/>
          <p:cNvSpPr>
            <a:spLocks noGrp="1" noRot="1" noChangeAspect="1" noChangeArrowheads="1" noTextEdit="1"/>
          </p:cNvSpPr>
          <p:nvPr>
            <p:ph type="sldImg" idx="2"/>
          </p:nvPr>
        </p:nvSpPr>
        <p:spPr bwMode="auto">
          <a:xfrm>
            <a:off x="904875" y="741363"/>
            <a:ext cx="4929188" cy="3698875"/>
          </a:xfrm>
          <a:prstGeom prst="rect">
            <a:avLst/>
          </a:prstGeom>
          <a:noFill/>
          <a:ln w="9525">
            <a:solidFill>
              <a:srgbClr val="000000"/>
            </a:solidFill>
            <a:miter lim="800000"/>
            <a:headEnd/>
            <a:tailEnd/>
          </a:ln>
        </p:spPr>
      </p:sp>
      <p:sp>
        <p:nvSpPr>
          <p:cNvPr id="55301" name="Rectangle 5"/>
          <p:cNvSpPr>
            <a:spLocks noGrp="1" noChangeArrowheads="1"/>
          </p:cNvSpPr>
          <p:nvPr>
            <p:ph type="body" sz="quarter" idx="3"/>
          </p:nvPr>
        </p:nvSpPr>
        <p:spPr bwMode="auto">
          <a:xfrm>
            <a:off x="673891" y="4686538"/>
            <a:ext cx="5387982" cy="4439132"/>
          </a:xfrm>
          <a:prstGeom prst="rect">
            <a:avLst/>
          </a:prstGeom>
          <a:noFill/>
          <a:ln w="9525">
            <a:noFill/>
            <a:miter lim="800000"/>
            <a:headEnd/>
            <a:tailEnd/>
          </a:ln>
        </p:spPr>
        <p:txBody>
          <a:bodyPr vert="horz" wrap="square" lIns="91635" tIns="45823" rIns="91635" bIns="4582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5302" name="Rectangle 6"/>
          <p:cNvSpPr>
            <a:spLocks noGrp="1" noChangeArrowheads="1"/>
          </p:cNvSpPr>
          <p:nvPr>
            <p:ph type="ftr" sz="quarter" idx="4"/>
          </p:nvPr>
        </p:nvSpPr>
        <p:spPr bwMode="auto">
          <a:xfrm>
            <a:off x="0" y="9373075"/>
            <a:ext cx="2921763" cy="491661"/>
          </a:xfrm>
          <a:prstGeom prst="rect">
            <a:avLst/>
          </a:prstGeom>
          <a:noFill/>
          <a:ln w="9525">
            <a:noFill/>
            <a:miter lim="800000"/>
            <a:headEnd/>
            <a:tailEnd/>
          </a:ln>
        </p:spPr>
        <p:txBody>
          <a:bodyPr vert="horz" wrap="square" lIns="91635" tIns="45823" rIns="91635" bIns="45823" numCol="1" anchor="b" anchorCtr="0" compatLnSpc="1">
            <a:prstTxWarp prst="textNoShape">
              <a:avLst/>
            </a:prstTxWarp>
          </a:bodyPr>
          <a:lstStyle>
            <a:lvl1pPr defTabSz="915862">
              <a:defRPr sz="1300">
                <a:ea typeface="ＭＳ Ｐゴシック" pitchFamily="50" charset="-128"/>
              </a:defRPr>
            </a:lvl1pPr>
          </a:lstStyle>
          <a:p>
            <a:pPr>
              <a:defRPr/>
            </a:pPr>
            <a:endParaRPr lang="en-US" altLang="ja-JP"/>
          </a:p>
        </p:txBody>
      </p:sp>
      <p:sp>
        <p:nvSpPr>
          <p:cNvPr id="55303" name="Rectangle 7"/>
          <p:cNvSpPr>
            <a:spLocks noGrp="1" noChangeArrowheads="1"/>
          </p:cNvSpPr>
          <p:nvPr>
            <p:ph type="sldNum" sz="quarter" idx="5"/>
          </p:nvPr>
        </p:nvSpPr>
        <p:spPr bwMode="auto">
          <a:xfrm>
            <a:off x="3812430" y="9373075"/>
            <a:ext cx="2921763" cy="491661"/>
          </a:xfrm>
          <a:prstGeom prst="rect">
            <a:avLst/>
          </a:prstGeom>
          <a:noFill/>
          <a:ln w="9525">
            <a:noFill/>
            <a:miter lim="800000"/>
            <a:headEnd/>
            <a:tailEnd/>
          </a:ln>
        </p:spPr>
        <p:txBody>
          <a:bodyPr vert="horz" wrap="square" lIns="91635" tIns="45823" rIns="91635" bIns="45823" numCol="1" anchor="b" anchorCtr="0" compatLnSpc="1">
            <a:prstTxWarp prst="textNoShape">
              <a:avLst/>
            </a:prstTxWarp>
          </a:bodyPr>
          <a:lstStyle>
            <a:lvl1pPr algn="r" defTabSz="915862">
              <a:defRPr sz="1300">
                <a:ea typeface="ＭＳ Ｐゴシック" pitchFamily="50" charset="-128"/>
              </a:defRPr>
            </a:lvl1pPr>
          </a:lstStyle>
          <a:p>
            <a:pPr>
              <a:defRPr/>
            </a:pPr>
            <a:fld id="{8B8FADD3-145E-4D7A-A724-F00B289660FD}" type="slidenum">
              <a:rPr lang="en-US" altLang="ja-JP"/>
              <a:pPr>
                <a:defRPr/>
              </a:pPr>
              <a:t>‹#›</a:t>
            </a:fld>
            <a:endParaRPr lang="en-US" altLang="ja-JP"/>
          </a:p>
        </p:txBody>
      </p:sp>
    </p:spTree>
    <p:extLst>
      <p:ext uri="{BB962C8B-B14F-4D97-AF65-F5344CB8AC3E}">
        <p14:creationId xmlns:p14="http://schemas.microsoft.com/office/powerpoint/2010/main" val="4033490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itchFamily="34"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a:t>
            </a:fld>
            <a:endParaRPr lang="en-US" altLang="ja-JP"/>
          </a:p>
        </p:txBody>
      </p:sp>
    </p:spTree>
    <p:extLst>
      <p:ext uri="{BB962C8B-B14F-4D97-AF65-F5344CB8AC3E}">
        <p14:creationId xmlns:p14="http://schemas.microsoft.com/office/powerpoint/2010/main" val="6825651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11</a:t>
            </a:fld>
            <a:endParaRPr lang="en-US" altLang="ja-JP"/>
          </a:p>
        </p:txBody>
      </p:sp>
    </p:spTree>
    <p:extLst>
      <p:ext uri="{BB962C8B-B14F-4D97-AF65-F5344CB8AC3E}">
        <p14:creationId xmlns:p14="http://schemas.microsoft.com/office/powerpoint/2010/main" val="4249473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12</a:t>
            </a:fld>
            <a:endParaRPr lang="en-US" altLang="ja-JP"/>
          </a:p>
        </p:txBody>
      </p:sp>
    </p:spTree>
    <p:extLst>
      <p:ext uri="{BB962C8B-B14F-4D97-AF65-F5344CB8AC3E}">
        <p14:creationId xmlns:p14="http://schemas.microsoft.com/office/powerpoint/2010/main" val="40351208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14</a:t>
            </a:fld>
            <a:endParaRPr lang="en-US" altLang="ja-JP"/>
          </a:p>
        </p:txBody>
      </p:sp>
    </p:spTree>
    <p:extLst>
      <p:ext uri="{BB962C8B-B14F-4D97-AF65-F5344CB8AC3E}">
        <p14:creationId xmlns:p14="http://schemas.microsoft.com/office/powerpoint/2010/main" val="3833710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4875" y="39688"/>
            <a:ext cx="4929188" cy="3698875"/>
          </a:xfrm>
        </p:spPr>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15</a:t>
            </a:fld>
            <a:endParaRPr lang="en-US" altLang="ja-JP"/>
          </a:p>
        </p:txBody>
      </p:sp>
      <p:sp>
        <p:nvSpPr>
          <p:cNvPr id="6" name="ノート プレースホルダー 5">
            <a:extLst>
              <a:ext uri="{FF2B5EF4-FFF2-40B4-BE49-F238E27FC236}">
                <a16:creationId xmlns:a16="http://schemas.microsoft.com/office/drawing/2014/main" id="{492CDCEB-3DB4-46C7-9D49-2A60818CF769}"/>
              </a:ext>
            </a:extLst>
          </p:cNvPr>
          <p:cNvSpPr>
            <a:spLocks noGrp="1"/>
          </p:cNvSpPr>
          <p:nvPr>
            <p:ph type="body" sz="quarter" idx="3"/>
          </p:nvPr>
        </p:nvSpPr>
        <p:spPr/>
        <p:txBody>
          <a:bodyPr/>
          <a:lstStyle/>
          <a:p>
            <a:r>
              <a:rPr lang="ja-JP" altLang="en-US" dirty="0"/>
              <a:t>裁定審査会のご案内</a:t>
            </a:r>
          </a:p>
          <a:p>
            <a:r>
              <a:rPr lang="ja-JP" altLang="en-US" dirty="0"/>
              <a:t>生命保険の「困った！」に、中立・公正な立場でおこたえします。</a:t>
            </a:r>
          </a:p>
          <a:p>
            <a:r>
              <a:rPr lang="ja-JP" altLang="en-US" dirty="0"/>
              <a:t>生命保険相談所では、お申出のあった苦情について、お客様の疑問やお悩みを整理し、解決に向けたアドバイスをいたします。相談所で解決できない場合は、相手方の生命保険会社に対し、解決依頼や和解のあっせんなどを行い、早期解決に努めます。しかし、生命保険相談所が適正な解決につとめたにもかかわらず、当事者間で問題の解決がつかず紛争に発展する場合があります。</a:t>
            </a:r>
            <a:endParaRPr lang="en-US" altLang="ja-JP" dirty="0"/>
          </a:p>
          <a:p>
            <a:r>
              <a:rPr lang="ja-JP" altLang="en-US" dirty="0"/>
              <a:t>こうした場合のため、中立・公正な立場から裁定（紛争解決支援）を行うことを目的に、相談所の中に「裁定審査会」を設けています。</a:t>
            </a:r>
          </a:p>
          <a:p>
            <a:endParaRPr lang="ja-JP" altLang="en-US" dirty="0"/>
          </a:p>
          <a:p>
            <a:r>
              <a:rPr lang="ja-JP" altLang="en-US" dirty="0"/>
              <a:t>裁定審査会の特長</a:t>
            </a:r>
          </a:p>
          <a:p>
            <a:r>
              <a:rPr lang="ja-JP" altLang="en-US" dirty="0"/>
              <a:t>（</a:t>
            </a:r>
            <a:r>
              <a:rPr lang="en-US" altLang="ja-JP" dirty="0"/>
              <a:t>1</a:t>
            </a:r>
            <a:r>
              <a:rPr lang="ja-JP" altLang="en-US" dirty="0"/>
              <a:t>）中立・公正 </a:t>
            </a:r>
          </a:p>
          <a:p>
            <a:r>
              <a:rPr lang="ja-JP" altLang="en-US" dirty="0"/>
              <a:t>裁定審査会は、生命保険に関する</a:t>
            </a:r>
            <a:r>
              <a:rPr lang="en-US" altLang="ja-JP" dirty="0"/>
              <a:t>ADR</a:t>
            </a:r>
            <a:r>
              <a:rPr lang="ja-JP" altLang="en-US" dirty="0"/>
              <a:t>機関（</a:t>
            </a:r>
            <a:r>
              <a:rPr lang="en-US" altLang="ja-JP" dirty="0"/>
              <a:t>※</a:t>
            </a:r>
            <a:r>
              <a:rPr lang="ja-JP" altLang="en-US" dirty="0"/>
              <a:t>）として高い専門性を有し、中立・公正な</a:t>
            </a:r>
            <a:r>
              <a:rPr lang="en-US" altLang="ja-JP" dirty="0"/>
              <a:t>ADR</a:t>
            </a:r>
            <a:r>
              <a:rPr lang="ja-JP" altLang="en-US" dirty="0"/>
              <a:t>機関として、金融庁からの指定を受けています。委員は金融・保険分野の知識・実務経験を有する弁護士、消費生活相談員、生命保険相談所の職員の</a:t>
            </a:r>
            <a:r>
              <a:rPr lang="en-US" altLang="ja-JP" dirty="0"/>
              <a:t>3</a:t>
            </a:r>
            <a:r>
              <a:rPr lang="ja-JP" altLang="en-US" dirty="0"/>
              <a:t>者で構成され、いずれの委員も個別の生命保険会社と特別な利害関係を有しない中立・公正な第三者です（裁定審査会委員の人選の際には、中立・公正な立場で判断ができるか等委員としての適性を確認するための面談を実施したり、委員委嘱後生命保険会社と継続的な利害関係を有するに至った場合は委員を辞任する等の誓約書を徴求するなど、中立性・公正性について十分に配意した手続を行っています）。</a:t>
            </a:r>
          </a:p>
          <a:p>
            <a:r>
              <a:rPr lang="ja-JP" altLang="en-US" dirty="0"/>
              <a:t>また、指定紛争解決機関（裁定審査会を含む）の業務の公正・円滑な運営を図るため、外部有識者の委員で構成される裁定諮問委員会を設置し、業務運営に関する委員からのご意見等を参考に常に運営改善に努めています。 </a:t>
            </a:r>
          </a:p>
          <a:p>
            <a:r>
              <a:rPr lang="ja-JP" altLang="en-US" dirty="0"/>
              <a:t>（</a:t>
            </a:r>
            <a:r>
              <a:rPr lang="en-US" altLang="ja-JP" dirty="0"/>
              <a:t>2</a:t>
            </a:r>
            <a:r>
              <a:rPr lang="ja-JP" altLang="en-US" dirty="0"/>
              <a:t>）ご利用無料 </a:t>
            </a:r>
          </a:p>
          <a:p>
            <a:r>
              <a:rPr lang="ja-JP" altLang="en-US" dirty="0"/>
              <a:t>裁定費用は無料です。ただし、通信費、事情聴取に出席される場合の交通費、その他の手続費用はご負担していただきます。 </a:t>
            </a:r>
          </a:p>
          <a:p>
            <a:r>
              <a:rPr lang="ja-JP" altLang="en-US" dirty="0"/>
              <a:t>（</a:t>
            </a:r>
            <a:r>
              <a:rPr lang="en-US" altLang="ja-JP" dirty="0"/>
              <a:t>3</a:t>
            </a:r>
            <a:r>
              <a:rPr lang="ja-JP" altLang="en-US" dirty="0"/>
              <a:t>）便利・迅速 </a:t>
            </a:r>
          </a:p>
          <a:p>
            <a:r>
              <a:rPr lang="ja-JP" altLang="en-US" dirty="0"/>
              <a:t>主に書面により事実確認を行いますので、全国どこからでも手続が可能です。事情聴取を行う場合は、お近くの連絡所にてテレビ会議システムを利用して実施することもできます。裁定手続は非公開で、裁判よりも迅速な解決を図ります。</a:t>
            </a:r>
          </a:p>
          <a:p>
            <a:endParaRPr lang="ja-JP" altLang="en-US" dirty="0"/>
          </a:p>
          <a:p>
            <a:r>
              <a:rPr lang="en-US" altLang="ja-JP" dirty="0"/>
              <a:t>ADR</a:t>
            </a:r>
            <a:r>
              <a:rPr lang="ja-JP" altLang="en-US" dirty="0"/>
              <a:t>（裁判外紛争解決手続）とは、身の回りで起こるトラブルを、裁判ではなく、中立・公正な第三者に関わってもらいながら柔軟な解決を図る手続です。</a:t>
            </a:r>
          </a:p>
          <a:p>
            <a:endParaRPr lang="ja-JP" altLang="en-US" dirty="0"/>
          </a:p>
        </p:txBody>
      </p:sp>
    </p:spTree>
    <p:extLst>
      <p:ext uri="{BB962C8B-B14F-4D97-AF65-F5344CB8AC3E}">
        <p14:creationId xmlns:p14="http://schemas.microsoft.com/office/powerpoint/2010/main" val="3558461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16</a:t>
            </a:fld>
            <a:endParaRPr lang="en-US" altLang="ja-JP"/>
          </a:p>
        </p:txBody>
      </p:sp>
    </p:spTree>
    <p:extLst>
      <p:ext uri="{BB962C8B-B14F-4D97-AF65-F5344CB8AC3E}">
        <p14:creationId xmlns:p14="http://schemas.microsoft.com/office/powerpoint/2010/main" val="977699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17</a:t>
            </a:fld>
            <a:endParaRPr lang="en-US" altLang="ja-JP"/>
          </a:p>
        </p:txBody>
      </p:sp>
    </p:spTree>
    <p:extLst>
      <p:ext uri="{BB962C8B-B14F-4D97-AF65-F5344CB8AC3E}">
        <p14:creationId xmlns:p14="http://schemas.microsoft.com/office/powerpoint/2010/main" val="2382776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18</a:t>
            </a:fld>
            <a:endParaRPr lang="en-US" altLang="ja-JP"/>
          </a:p>
        </p:txBody>
      </p:sp>
    </p:spTree>
    <p:extLst>
      <p:ext uri="{BB962C8B-B14F-4D97-AF65-F5344CB8AC3E}">
        <p14:creationId xmlns:p14="http://schemas.microsoft.com/office/powerpoint/2010/main" val="2767970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19</a:t>
            </a:fld>
            <a:endParaRPr lang="en-US" altLang="ja-JP"/>
          </a:p>
        </p:txBody>
      </p:sp>
    </p:spTree>
    <p:extLst>
      <p:ext uri="{BB962C8B-B14F-4D97-AF65-F5344CB8AC3E}">
        <p14:creationId xmlns:p14="http://schemas.microsoft.com/office/powerpoint/2010/main" val="29452617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20</a:t>
            </a:fld>
            <a:endParaRPr lang="en-US" altLang="ja-JP"/>
          </a:p>
        </p:txBody>
      </p:sp>
    </p:spTree>
    <p:extLst>
      <p:ext uri="{BB962C8B-B14F-4D97-AF65-F5344CB8AC3E}">
        <p14:creationId xmlns:p14="http://schemas.microsoft.com/office/powerpoint/2010/main" val="23884760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21</a:t>
            </a:fld>
            <a:endParaRPr lang="en-US" altLang="ja-JP"/>
          </a:p>
        </p:txBody>
      </p:sp>
    </p:spTree>
    <p:extLst>
      <p:ext uri="{BB962C8B-B14F-4D97-AF65-F5344CB8AC3E}">
        <p14:creationId xmlns:p14="http://schemas.microsoft.com/office/powerpoint/2010/main" val="4291428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2</a:t>
            </a:fld>
            <a:endParaRPr lang="en-US" altLang="ja-JP"/>
          </a:p>
        </p:txBody>
      </p:sp>
    </p:spTree>
    <p:extLst>
      <p:ext uri="{BB962C8B-B14F-4D97-AF65-F5344CB8AC3E}">
        <p14:creationId xmlns:p14="http://schemas.microsoft.com/office/powerpoint/2010/main" val="2344673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22</a:t>
            </a:fld>
            <a:endParaRPr lang="en-US" altLang="ja-JP"/>
          </a:p>
        </p:txBody>
      </p:sp>
    </p:spTree>
    <p:extLst>
      <p:ext uri="{BB962C8B-B14F-4D97-AF65-F5344CB8AC3E}">
        <p14:creationId xmlns:p14="http://schemas.microsoft.com/office/powerpoint/2010/main" val="26235378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23</a:t>
            </a:fld>
            <a:endParaRPr lang="en-US" altLang="ja-JP"/>
          </a:p>
        </p:txBody>
      </p:sp>
    </p:spTree>
    <p:extLst>
      <p:ext uri="{BB962C8B-B14F-4D97-AF65-F5344CB8AC3E}">
        <p14:creationId xmlns:p14="http://schemas.microsoft.com/office/powerpoint/2010/main" val="1870246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24</a:t>
            </a:fld>
            <a:endParaRPr lang="en-US" altLang="ja-JP"/>
          </a:p>
        </p:txBody>
      </p:sp>
    </p:spTree>
    <p:extLst>
      <p:ext uri="{BB962C8B-B14F-4D97-AF65-F5344CB8AC3E}">
        <p14:creationId xmlns:p14="http://schemas.microsoft.com/office/powerpoint/2010/main" val="1927836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3</a:t>
            </a:fld>
            <a:endParaRPr lang="en-US" altLang="ja-JP"/>
          </a:p>
        </p:txBody>
      </p:sp>
    </p:spTree>
    <p:extLst>
      <p:ext uri="{BB962C8B-B14F-4D97-AF65-F5344CB8AC3E}">
        <p14:creationId xmlns:p14="http://schemas.microsoft.com/office/powerpoint/2010/main" val="3586200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4</a:t>
            </a:fld>
            <a:endParaRPr lang="en-US" altLang="ja-JP"/>
          </a:p>
        </p:txBody>
      </p:sp>
    </p:spTree>
    <p:extLst>
      <p:ext uri="{BB962C8B-B14F-4D97-AF65-F5344CB8AC3E}">
        <p14:creationId xmlns:p14="http://schemas.microsoft.com/office/powerpoint/2010/main" val="434228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6</a:t>
            </a:fld>
            <a:endParaRPr lang="en-US" altLang="ja-JP"/>
          </a:p>
        </p:txBody>
      </p:sp>
    </p:spTree>
    <p:extLst>
      <p:ext uri="{BB962C8B-B14F-4D97-AF65-F5344CB8AC3E}">
        <p14:creationId xmlns:p14="http://schemas.microsoft.com/office/powerpoint/2010/main" val="1467252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7</a:t>
            </a:fld>
            <a:endParaRPr lang="en-US" altLang="ja-JP"/>
          </a:p>
        </p:txBody>
      </p:sp>
    </p:spTree>
    <p:extLst>
      <p:ext uri="{BB962C8B-B14F-4D97-AF65-F5344CB8AC3E}">
        <p14:creationId xmlns:p14="http://schemas.microsoft.com/office/powerpoint/2010/main" val="3093090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891" y="4686538"/>
            <a:ext cx="5387982" cy="4856671"/>
          </a:xfrm>
        </p:spPr>
        <p:txBody>
          <a:bodyPr/>
          <a:lstStyle/>
          <a:p>
            <a:r>
              <a:rPr lang="ja-JP" altLang="en-US" dirty="0"/>
              <a:t>調停は、紛争の当事者以外の第三者に、調停人として紛争の当事者間に介入してもらい、当事者それぞれの意向を聞いた上、適正で実情に即した内容での円満な合意をめざすものです。</a:t>
            </a:r>
          </a:p>
          <a:p>
            <a:r>
              <a:rPr lang="ja-JP" altLang="en-US" dirty="0"/>
              <a:t>　仲裁が、当事者の請求の是非を、第三者である仲裁人が審理・判断し、その判断に当事者が拘束されるのに対して、調停は、当事者の請求の中に妥協点を見つけ、当事者の合意によって紛議を納める点で、仲裁とは全く異なる紛争解決手段です。</a:t>
            </a:r>
          </a:p>
          <a:p>
            <a:r>
              <a:rPr lang="ja-JP" altLang="en-US" dirty="0"/>
              <a:t>　一般社団法人日本海運集会所では、「日本海運集会所調停規則」を設け、仲裁とは別の紛争解決手段である調停を行っています。</a:t>
            </a:r>
            <a:endParaRPr lang="en-US" altLang="ja-JP" dirty="0"/>
          </a:p>
          <a:p>
            <a:endParaRPr lang="en-US" altLang="ja-JP" dirty="0"/>
          </a:p>
          <a:p>
            <a:r>
              <a:rPr lang="ja-JP" altLang="en-US" dirty="0"/>
              <a:t>仲裁とは、仲裁合意に基づき、紛争をその分野の専門家である第三者（仲裁人）に委ね、その判断に服すること によって解決する制度です。</a:t>
            </a:r>
          </a:p>
          <a:p>
            <a:r>
              <a:rPr lang="ja-JP" altLang="en-US" dirty="0"/>
              <a:t>　日本海運集会所は、</a:t>
            </a:r>
            <a:r>
              <a:rPr lang="en-US" altLang="ja-JP" dirty="0"/>
              <a:t>1926</a:t>
            </a:r>
            <a:r>
              <a:rPr lang="ja-JP" altLang="en-US" dirty="0"/>
              <a:t>年（大正</a:t>
            </a:r>
            <a:r>
              <a:rPr lang="en-US" altLang="ja-JP" dirty="0"/>
              <a:t>15</a:t>
            </a:r>
            <a:r>
              <a:rPr lang="ja-JP" altLang="en-US" dirty="0"/>
              <a:t>年）より我が国唯一の常設海事仲裁機関として、現在まで海事に関する様々な紛争を解決に導いてきました。</a:t>
            </a:r>
          </a:p>
          <a:p>
            <a:r>
              <a:rPr lang="ja-JP" altLang="en-US" dirty="0"/>
              <a:t>　また、海事仲裁のみならず、調停、鑑定、海難救助報酬の斡旋、取引相談など、紛争解決のための様々な活動を行っております。</a:t>
            </a:r>
            <a:endParaRPr lang="en-US" altLang="ja-JP" dirty="0"/>
          </a:p>
          <a:p>
            <a:endParaRPr lang="ja-JP" altLang="en-US" dirty="0"/>
          </a:p>
          <a:p>
            <a:r>
              <a:rPr lang="ja-JP" altLang="en-US" dirty="0"/>
              <a:t>海事仲裁</a:t>
            </a:r>
          </a:p>
          <a:p>
            <a:r>
              <a:rPr lang="ja-JP" altLang="en-US" dirty="0"/>
              <a:t>　わが国唯一の常設海事仲裁機関として、船舶の所有、船舶貸借、傭船、運航委託、海上運送、船荷証券、海上保険、船舶売買、船舶修繕、海難救助、海損などに関する各種の紛争を解決するため国内外を問わず仲裁を東京本部で行っており、国内事件については神戸でも行っています。</a:t>
            </a:r>
          </a:p>
          <a:p>
            <a:r>
              <a:rPr lang="ja-JP" altLang="en-US" dirty="0"/>
              <a:t>　なお、集会所制定の契約書をお使いの場合は、契約書の中に既に仲裁約款が含まれていますので集会所で紛争を解決することについて問題はありませんが、これがない場合は、別途仲裁契約を結ぶ必要があります。</a:t>
            </a:r>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8</a:t>
            </a:fld>
            <a:endParaRPr lang="en-US" altLang="ja-JP"/>
          </a:p>
        </p:txBody>
      </p:sp>
    </p:spTree>
    <p:extLst>
      <p:ext uri="{BB962C8B-B14F-4D97-AF65-F5344CB8AC3E}">
        <p14:creationId xmlns:p14="http://schemas.microsoft.com/office/powerpoint/2010/main" val="888904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9</a:t>
            </a:fld>
            <a:endParaRPr lang="en-US" altLang="ja-JP"/>
          </a:p>
        </p:txBody>
      </p:sp>
    </p:spTree>
    <p:extLst>
      <p:ext uri="{BB962C8B-B14F-4D97-AF65-F5344CB8AC3E}">
        <p14:creationId xmlns:p14="http://schemas.microsoft.com/office/powerpoint/2010/main" val="1035331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What is Mediation?</a:t>
            </a:r>
          </a:p>
          <a:p>
            <a:endParaRPr lang="en-US" altLang="ja-JP" dirty="0"/>
          </a:p>
          <a:p>
            <a:r>
              <a:rPr lang="en-US" altLang="ja-JP" dirty="0"/>
              <a:t>Mediation is a method of resolving disputes by the parties’ negotiation facilitated by a mediator, an independent and impartial third party. It is conducted based on a mediation agreement between the parties to refer disputes to mediation.</a:t>
            </a:r>
          </a:p>
          <a:p>
            <a:endParaRPr lang="en-US" altLang="ja-JP" dirty="0"/>
          </a:p>
          <a:p>
            <a:r>
              <a:rPr lang="en-US" altLang="ja-JP" dirty="0"/>
              <a:t>In mediation proceedings, the mediator helps the parties to reach a negotiated settlement on the disputed matter. The mediator may propose the terms of amicable settlement in its sole discretion at any stage of mediation proceedings but the proposals are left at the parties’ disposal.</a:t>
            </a:r>
          </a:p>
          <a:p>
            <a:endParaRPr lang="en-US" altLang="ja-JP" dirty="0"/>
          </a:p>
          <a:p>
            <a:r>
              <a:rPr lang="en-US" altLang="ja-JP" dirty="0"/>
              <a:t>Mediation is more economical and expeditious as a means of the settlement of the dispute than arbitration or litigation, and aims to an amicable </a:t>
            </a:r>
            <a:r>
              <a:rPr lang="en-US" altLang="ja-JP" dirty="0" err="1"/>
              <a:t>settmentent</a:t>
            </a:r>
            <a:r>
              <a:rPr lang="en-US" altLang="ja-JP" dirty="0"/>
              <a:t> of the dispute </a:t>
            </a:r>
            <a:r>
              <a:rPr lang="en-US" altLang="ja-JP" dirty="0" err="1"/>
              <a:t>saitisfying</a:t>
            </a:r>
            <a:r>
              <a:rPr lang="en-US" altLang="ja-JP" dirty="0"/>
              <a:t> to both parties.</a:t>
            </a:r>
          </a:p>
          <a:p>
            <a:endParaRPr lang="en-US" altLang="ja-JP" dirty="0"/>
          </a:p>
          <a:p>
            <a:r>
              <a:rPr lang="en-US" altLang="ja-JP" dirty="0"/>
              <a:t>The JCAA provides mediation for the settlement of the disputes arising from international transactions and its mediation is conducted by the International Commercial Mediation Rules and the Mediation Cost Regulations. The mediation costs are reasonable for the parties and the dispute can be expected to be settled within 3 months after the appointment of a mediator. For details, please refer to the above Rules and Regulations.</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B8FADD3-145E-4D7A-A724-F00B289660FD}" type="slidenum">
              <a:rPr lang="en-US" altLang="ja-JP" smtClean="0"/>
              <a:pPr>
                <a:defRPr/>
              </a:pPr>
              <a:t>10</a:t>
            </a:fld>
            <a:endParaRPr lang="en-US" altLang="ja-JP"/>
          </a:p>
        </p:txBody>
      </p:sp>
    </p:spTree>
    <p:extLst>
      <p:ext uri="{BB962C8B-B14F-4D97-AF65-F5344CB8AC3E}">
        <p14:creationId xmlns:p14="http://schemas.microsoft.com/office/powerpoint/2010/main" val="3328588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BDA964FA-F6D9-4959-B692-B0DC997E2839}" type="datetime1">
              <a:rPr lang="ja-JP" altLang="en-US"/>
              <a:pPr>
                <a:defRPr/>
              </a:pPr>
              <a:t>2019/5/23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EC3C7142-4727-4108-B7E9-4A4ED4CD9023}"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F24601F6-C573-4AB1-9362-566691A55EDD}" type="datetime1">
              <a:rPr lang="ja-JP" altLang="en-US"/>
              <a:pPr>
                <a:defRPr/>
              </a:pPr>
              <a:t>2019/5/23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2DA2051D-80CC-4204-BD89-8C0C83EC7B8E}"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C8E72ED2-3B22-4995-8655-A21A3D5C40E2}" type="datetime1">
              <a:rPr lang="ja-JP" altLang="en-US"/>
              <a:pPr>
                <a:defRPr/>
              </a:pPr>
              <a:t>2019/5/23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2F014862-31E3-4214-B757-5AC451C09B82}" type="slidenum">
              <a:rPr lang="en-US" altLang="ja-JP"/>
              <a:pPr>
                <a:defRPr/>
              </a:pPr>
              <a:t>‹#›</a:t>
            </a:fld>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B82EC913-4E1C-48DF-9D6A-30F910EB4238}" type="datetime1">
              <a:rPr lang="ja-JP" altLang="en-US"/>
              <a:pPr>
                <a:defRPr/>
              </a:pPr>
              <a:t>2019/5/23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18312461-02A9-48C9-ABC1-4C1F44574CCA}" type="slidenum">
              <a:rPr lang="en-US" altLang="ja-JP"/>
              <a:pPr>
                <a:defRPr/>
              </a:pPr>
              <a:t>‹#›</a:t>
            </a:fld>
            <a:endParaRPr lang="en-US" altLang="ja-JP"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8"/>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fld id="{0667C236-4810-4763-B24D-2FAA24024C04}" type="datetime1">
              <a:rPr lang="ja-JP" altLang="en-US"/>
              <a:pPr>
                <a:defRPr/>
              </a:pPr>
              <a:t>2019/5/23</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5" name="Rectangle 6"/>
          <p:cNvSpPr>
            <a:spLocks noGrp="1" noChangeArrowheads="1"/>
          </p:cNvSpPr>
          <p:nvPr>
            <p:ph type="sldNum" sz="quarter" idx="12"/>
          </p:nvPr>
        </p:nvSpPr>
        <p:spPr>
          <a:ln/>
        </p:spPr>
        <p:txBody>
          <a:bodyPr/>
          <a:lstStyle>
            <a:lvl1pPr>
              <a:defRPr/>
            </a:lvl1pPr>
          </a:lstStyle>
          <a:p>
            <a:pPr>
              <a:defRPr/>
            </a:pPr>
            <a:fld id="{33EC5695-39EC-40CA-9C9A-44D2EEBDC5B1}" type="slidenum">
              <a:rPr lang="en-US" altLang="ja-JP"/>
              <a:pPr>
                <a:defRPr/>
              </a:pPr>
              <a:t>‹#›</a:t>
            </a:fld>
            <a:endParaRPr lang="en-US" altLang="ja-JP"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CB327056-06B6-46FA-9DB4-4E18CAF383DA}" type="datetime1">
              <a:rPr lang="ja-JP" altLang="en-US"/>
              <a:pPr>
                <a:defRPr/>
              </a:pPr>
              <a:t>2019/5/23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B1F5C9AA-28C8-4141-8711-7C42765563EF}" type="slidenum">
              <a:rPr lang="en-US" altLang="ja-JP"/>
              <a:pPr>
                <a:defRPr/>
              </a:pPr>
              <a:t>‹#›</a:t>
            </a:fld>
            <a:endParaRPr lang="en-US" altLang="ja-JP"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57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D1BD1285-B6F7-4CE8-AC75-C7413296C442}" type="datetime1">
              <a:rPr lang="ja-JP" altLang="en-US"/>
              <a:pPr>
                <a:defRPr/>
              </a:pPr>
              <a:t>2019/5/23</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611B72ED-ABC9-4E32-86BF-26138A37C4E5}" type="slidenum">
              <a:rPr lang="en-US" altLang="ja-JP"/>
              <a:pPr>
                <a:defRPr/>
              </a:pPr>
              <a:t>‹#›</a:t>
            </a:fld>
            <a:endParaRPr lang="en-US" altLang="ja-JP"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a:ln/>
        </p:spPr>
        <p:txBody>
          <a:bodyPr/>
          <a:lstStyle>
            <a:lvl1pPr>
              <a:defRPr/>
            </a:lvl1pPr>
          </a:lstStyle>
          <a:p>
            <a:pPr>
              <a:defRPr/>
            </a:pPr>
            <a:fld id="{85D85545-FB1C-4CBC-961D-C84F66495A19}" type="datetime1">
              <a:rPr lang="ja-JP" altLang="en-US"/>
              <a:pPr>
                <a:defRPr/>
              </a:pPr>
              <a:t>2019/5/23</a:t>
            </a:fld>
            <a:endParaRPr lang="en-US" altLang="ja-JP"/>
          </a:p>
        </p:txBody>
      </p:sp>
      <p:sp>
        <p:nvSpPr>
          <p:cNvPr id="7"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8" name="Rectangle 6"/>
          <p:cNvSpPr>
            <a:spLocks noGrp="1" noChangeArrowheads="1"/>
          </p:cNvSpPr>
          <p:nvPr>
            <p:ph type="sldNum" sz="quarter" idx="12"/>
          </p:nvPr>
        </p:nvSpPr>
        <p:spPr>
          <a:ln/>
        </p:spPr>
        <p:txBody>
          <a:bodyPr/>
          <a:lstStyle>
            <a:lvl1pPr>
              <a:defRPr/>
            </a:lvl1pPr>
          </a:lstStyle>
          <a:p>
            <a:pPr>
              <a:defRPr/>
            </a:pPr>
            <a:fld id="{575EF498-4730-41A5-9085-CC4F7C6AD4A7}" type="slidenum">
              <a:rPr lang="en-US" altLang="ja-JP"/>
              <a:pPr>
                <a:defRPr/>
              </a:pPr>
              <a:t>‹#›</a:t>
            </a:fld>
            <a:endParaRPr lang="en-US" altLang="ja-JP"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4"/>
          <p:cNvSpPr>
            <a:spLocks noGrp="1" noChangeArrowheads="1"/>
          </p:cNvSpPr>
          <p:nvPr>
            <p:ph type="dt" sz="half" idx="10"/>
          </p:nvPr>
        </p:nvSpPr>
        <p:spPr>
          <a:ln/>
        </p:spPr>
        <p:txBody>
          <a:bodyPr/>
          <a:lstStyle>
            <a:lvl1pPr>
              <a:defRPr/>
            </a:lvl1pPr>
          </a:lstStyle>
          <a:p>
            <a:pPr>
              <a:defRPr/>
            </a:pPr>
            <a:fld id="{E0BC4131-8913-4670-B3BD-B0791AEECE25}" type="datetime1">
              <a:rPr lang="ja-JP" altLang="en-US"/>
              <a:pPr>
                <a:defRPr/>
              </a:pPr>
              <a:t>2019/5/23</a:t>
            </a:fld>
            <a:endParaRPr lang="en-US" altLang="ja-JP"/>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26"/>
          <p:cNvSpPr>
            <a:spLocks noGrp="1" noChangeArrowheads="1"/>
          </p:cNvSpPr>
          <p:nvPr>
            <p:ph type="sldNum" sz="quarter" idx="12"/>
          </p:nvPr>
        </p:nvSpPr>
        <p:spPr>
          <a:ln/>
        </p:spPr>
        <p:txBody>
          <a:bodyPr/>
          <a:lstStyle>
            <a:lvl1pPr>
              <a:defRPr/>
            </a:lvl1pPr>
          </a:lstStyle>
          <a:p>
            <a:pPr>
              <a:defRPr/>
            </a:pPr>
            <a:fld id="{0C60849C-9F40-49A9-95CB-FBB6A377FD9B}" type="slidenum">
              <a:rPr lang="en-US" altLang="ja-JP"/>
              <a:pPr>
                <a:defRPr/>
              </a:pPr>
              <a:t>‹#›</a:t>
            </a:fld>
            <a:endParaRPr lang="en-US" altLang="ja-JP"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24"/>
          <p:cNvSpPr>
            <a:spLocks noGrp="1" noChangeArrowheads="1"/>
          </p:cNvSpPr>
          <p:nvPr>
            <p:ph type="dt" sz="half" idx="10"/>
          </p:nvPr>
        </p:nvSpPr>
        <p:spPr>
          <a:ln/>
        </p:spPr>
        <p:txBody>
          <a:bodyPr/>
          <a:lstStyle>
            <a:lvl1pPr>
              <a:defRPr/>
            </a:lvl1pPr>
          </a:lstStyle>
          <a:p>
            <a:pPr>
              <a:defRPr/>
            </a:pPr>
            <a:fld id="{208CDEB3-381A-4E97-986A-F50AF93CA88B}" type="datetime1">
              <a:rPr lang="ja-JP" altLang="en-US"/>
              <a:pPr>
                <a:defRPr/>
              </a:pPr>
              <a:t>2019/5/23</a:t>
            </a:fld>
            <a:endParaRPr lang="en-US" altLang="ja-JP"/>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26"/>
          <p:cNvSpPr>
            <a:spLocks noGrp="1" noChangeArrowheads="1"/>
          </p:cNvSpPr>
          <p:nvPr>
            <p:ph type="sldNum" sz="quarter" idx="12"/>
          </p:nvPr>
        </p:nvSpPr>
        <p:spPr>
          <a:ln/>
        </p:spPr>
        <p:txBody>
          <a:bodyPr/>
          <a:lstStyle>
            <a:lvl1pPr>
              <a:defRPr/>
            </a:lvl1pPr>
          </a:lstStyle>
          <a:p>
            <a:pPr>
              <a:defRPr/>
            </a:pPr>
            <a:fld id="{92712EE4-9E85-4BB4-9274-572D2E979042}" type="slidenum">
              <a:rPr lang="en-US" altLang="ja-JP"/>
              <a:pPr>
                <a:defRPr/>
              </a:pPr>
              <a:t>‹#›</a:t>
            </a:fld>
            <a:endParaRPr lang="en-US" altLang="ja-JP"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4"/>
          <p:cNvSpPr>
            <a:spLocks noGrp="1" noChangeArrowheads="1"/>
          </p:cNvSpPr>
          <p:nvPr>
            <p:ph type="dt" sz="half" idx="10"/>
          </p:nvPr>
        </p:nvSpPr>
        <p:spPr>
          <a:ln/>
        </p:spPr>
        <p:txBody>
          <a:bodyPr/>
          <a:lstStyle>
            <a:lvl1pPr>
              <a:defRPr/>
            </a:lvl1pPr>
          </a:lstStyle>
          <a:p>
            <a:pPr>
              <a:defRPr/>
            </a:pPr>
            <a:fld id="{42CEB482-DD54-43EF-A320-75D81B18C163}" type="datetime1">
              <a:rPr lang="ja-JP" altLang="en-US"/>
              <a:pPr>
                <a:defRPr/>
              </a:pPr>
              <a:t>2019/5/23</a:t>
            </a:fld>
            <a:endParaRPr lang="en-US" altLang="ja-JP"/>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26"/>
          <p:cNvSpPr>
            <a:spLocks noGrp="1" noChangeArrowheads="1"/>
          </p:cNvSpPr>
          <p:nvPr>
            <p:ph type="sldNum" sz="quarter" idx="12"/>
          </p:nvPr>
        </p:nvSpPr>
        <p:spPr>
          <a:ln/>
        </p:spPr>
        <p:txBody>
          <a:bodyPr/>
          <a:lstStyle>
            <a:lvl1pPr>
              <a:defRPr/>
            </a:lvl1pPr>
          </a:lstStyle>
          <a:p>
            <a:pPr>
              <a:defRPr/>
            </a:pPr>
            <a:fld id="{4297693B-78F3-44AB-83FF-E3D6F7DF53CA}"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4BFF342E-9D0E-421F-B439-6DEAB1F471FF}" type="datetime1">
              <a:rPr lang="ja-JP" altLang="en-US"/>
              <a:pPr>
                <a:defRPr/>
              </a:pPr>
              <a:t>2019/5/23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69D8C698-36CD-4E64-A14F-7723B9DFE41E}" type="slidenum">
              <a:rPr lang="en-US" altLang="ja-JP"/>
              <a:pPr>
                <a:defRPr/>
              </a:pPr>
              <a:t>‹#›</a:t>
            </a:fld>
            <a:endParaRPr lang="en-US" altLang="ja-JP"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4"/>
          <p:cNvSpPr>
            <a:spLocks noGrp="1" noChangeArrowheads="1"/>
          </p:cNvSpPr>
          <p:nvPr>
            <p:ph type="dt" sz="half" idx="10"/>
          </p:nvPr>
        </p:nvSpPr>
        <p:spPr>
          <a:ln/>
        </p:spPr>
        <p:txBody>
          <a:bodyPr/>
          <a:lstStyle>
            <a:lvl1pPr>
              <a:defRPr/>
            </a:lvl1pPr>
          </a:lstStyle>
          <a:p>
            <a:pPr>
              <a:defRPr/>
            </a:pPr>
            <a:fld id="{9E39607F-909C-4F3A-B0BC-9564654511F0}" type="datetime1">
              <a:rPr lang="ja-JP" altLang="en-US"/>
              <a:pPr>
                <a:defRPr/>
              </a:pPr>
              <a:t>2019/5/23</a:t>
            </a:fld>
            <a:endParaRPr lang="en-US" altLang="ja-JP"/>
          </a:p>
        </p:txBody>
      </p:sp>
      <p:sp>
        <p:nvSpPr>
          <p:cNvPr id="8"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9" name="Rectangle 26"/>
          <p:cNvSpPr>
            <a:spLocks noGrp="1" noChangeArrowheads="1"/>
          </p:cNvSpPr>
          <p:nvPr>
            <p:ph type="sldNum" sz="quarter" idx="12"/>
          </p:nvPr>
        </p:nvSpPr>
        <p:spPr>
          <a:ln/>
        </p:spPr>
        <p:txBody>
          <a:bodyPr/>
          <a:lstStyle>
            <a:lvl1pPr>
              <a:defRPr/>
            </a:lvl1pPr>
          </a:lstStyle>
          <a:p>
            <a:pPr>
              <a:defRPr/>
            </a:pPr>
            <a:fld id="{06C9BBFE-A3B0-44CA-B651-FBF16FB718FE}" type="slidenum">
              <a:rPr lang="en-US" altLang="ja-JP"/>
              <a:pPr>
                <a:defRPr/>
              </a:pPr>
              <a:t>‹#›</a:t>
            </a:fld>
            <a:endParaRPr lang="en-US" altLang="ja-JP"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24"/>
          <p:cNvSpPr>
            <a:spLocks noGrp="1" noChangeArrowheads="1"/>
          </p:cNvSpPr>
          <p:nvPr>
            <p:ph type="dt" sz="half" idx="10"/>
          </p:nvPr>
        </p:nvSpPr>
        <p:spPr>
          <a:ln/>
        </p:spPr>
        <p:txBody>
          <a:bodyPr/>
          <a:lstStyle>
            <a:lvl1pPr>
              <a:defRPr/>
            </a:lvl1pPr>
          </a:lstStyle>
          <a:p>
            <a:pPr>
              <a:defRPr/>
            </a:pPr>
            <a:fld id="{DB2F9B4C-4D9D-46CF-8B0E-FAA9A1F5255F}" type="datetime1">
              <a:rPr lang="ja-JP" altLang="en-US"/>
              <a:pPr>
                <a:defRPr/>
              </a:pPr>
              <a:t>2019/5/23</a:t>
            </a:fld>
            <a:endParaRPr lang="en-US" altLang="ja-JP"/>
          </a:p>
        </p:txBody>
      </p:sp>
      <p:sp>
        <p:nvSpPr>
          <p:cNvPr id="4"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5" name="Rectangle 26"/>
          <p:cNvSpPr>
            <a:spLocks noGrp="1" noChangeArrowheads="1"/>
          </p:cNvSpPr>
          <p:nvPr>
            <p:ph type="sldNum" sz="quarter" idx="12"/>
          </p:nvPr>
        </p:nvSpPr>
        <p:spPr>
          <a:ln/>
        </p:spPr>
        <p:txBody>
          <a:bodyPr/>
          <a:lstStyle>
            <a:lvl1pPr>
              <a:defRPr/>
            </a:lvl1pPr>
          </a:lstStyle>
          <a:p>
            <a:pPr>
              <a:defRPr/>
            </a:pPr>
            <a:fld id="{9AE24AA3-09E1-4576-B479-72A30EB70DFC}" type="slidenum">
              <a:rPr lang="en-US" altLang="ja-JP"/>
              <a:pPr>
                <a:defRPr/>
              </a:pPr>
              <a:t>‹#›</a:t>
            </a:fld>
            <a:endParaRPr lang="en-US" altLang="ja-JP"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fld id="{EC8695EF-1A89-4153-975B-BFE55ACCE3EE}" type="datetime1">
              <a:rPr lang="ja-JP" altLang="en-US"/>
              <a:pPr>
                <a:defRPr/>
              </a:pPr>
              <a:t>2019/5/23</a:t>
            </a:fld>
            <a:endParaRPr lang="en-US" altLang="ja-JP"/>
          </a:p>
        </p:txBody>
      </p:sp>
      <p:sp>
        <p:nvSpPr>
          <p:cNvPr id="3"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4" name="Rectangle 26"/>
          <p:cNvSpPr>
            <a:spLocks noGrp="1" noChangeArrowheads="1"/>
          </p:cNvSpPr>
          <p:nvPr>
            <p:ph type="sldNum" sz="quarter" idx="12"/>
          </p:nvPr>
        </p:nvSpPr>
        <p:spPr>
          <a:ln/>
        </p:spPr>
        <p:txBody>
          <a:bodyPr/>
          <a:lstStyle>
            <a:lvl1pPr>
              <a:defRPr/>
            </a:lvl1pPr>
          </a:lstStyle>
          <a:p>
            <a:pPr>
              <a:defRPr/>
            </a:pPr>
            <a:fld id="{58D65E07-239B-4838-BE28-4A0A72CB5D74}" type="slidenum">
              <a:rPr lang="en-US" altLang="ja-JP"/>
              <a:pPr>
                <a:defRPr/>
              </a:pPr>
              <a:t>‹#›</a:t>
            </a:fld>
            <a:endParaRPr lang="en-US" altLang="ja-JP"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4"/>
          <p:cNvSpPr>
            <a:spLocks noGrp="1" noChangeArrowheads="1"/>
          </p:cNvSpPr>
          <p:nvPr>
            <p:ph type="dt" sz="half" idx="10"/>
          </p:nvPr>
        </p:nvSpPr>
        <p:spPr>
          <a:ln/>
        </p:spPr>
        <p:txBody>
          <a:bodyPr/>
          <a:lstStyle>
            <a:lvl1pPr>
              <a:defRPr/>
            </a:lvl1pPr>
          </a:lstStyle>
          <a:p>
            <a:pPr>
              <a:defRPr/>
            </a:pPr>
            <a:fld id="{664BFF87-11F7-4E79-A641-271757E07C0F}" type="datetime1">
              <a:rPr lang="ja-JP" altLang="en-US"/>
              <a:pPr>
                <a:defRPr/>
              </a:pPr>
              <a:t>2019/5/23</a:t>
            </a:fld>
            <a:endParaRPr lang="en-US" altLang="ja-JP"/>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26"/>
          <p:cNvSpPr>
            <a:spLocks noGrp="1" noChangeArrowheads="1"/>
          </p:cNvSpPr>
          <p:nvPr>
            <p:ph type="sldNum" sz="quarter" idx="12"/>
          </p:nvPr>
        </p:nvSpPr>
        <p:spPr>
          <a:ln/>
        </p:spPr>
        <p:txBody>
          <a:bodyPr/>
          <a:lstStyle>
            <a:lvl1pPr>
              <a:defRPr/>
            </a:lvl1pPr>
          </a:lstStyle>
          <a:p>
            <a:pPr>
              <a:defRPr/>
            </a:pPr>
            <a:fld id="{D6DA996F-4503-4182-9821-7A5B1FAA171E}" type="slidenum">
              <a:rPr lang="en-US" altLang="ja-JP"/>
              <a:pPr>
                <a:defRPr/>
              </a:pPr>
              <a:t>‹#›</a:t>
            </a:fld>
            <a:endParaRPr lang="en-US" altLang="ja-JP"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4"/>
          <p:cNvSpPr>
            <a:spLocks noGrp="1" noChangeArrowheads="1"/>
          </p:cNvSpPr>
          <p:nvPr>
            <p:ph type="dt" sz="half" idx="10"/>
          </p:nvPr>
        </p:nvSpPr>
        <p:spPr>
          <a:ln/>
        </p:spPr>
        <p:txBody>
          <a:bodyPr/>
          <a:lstStyle>
            <a:lvl1pPr>
              <a:defRPr/>
            </a:lvl1pPr>
          </a:lstStyle>
          <a:p>
            <a:pPr>
              <a:defRPr/>
            </a:pPr>
            <a:fld id="{5D48E676-5DB5-4161-9A5D-E00192175D1B}" type="datetime1">
              <a:rPr lang="ja-JP" altLang="en-US"/>
              <a:pPr>
                <a:defRPr/>
              </a:pPr>
              <a:t>2019/5/23</a:t>
            </a:fld>
            <a:endParaRPr lang="en-US" altLang="ja-JP"/>
          </a:p>
        </p:txBody>
      </p:sp>
      <p:sp>
        <p:nvSpPr>
          <p:cNvPr id="6"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26"/>
          <p:cNvSpPr>
            <a:spLocks noGrp="1" noChangeArrowheads="1"/>
          </p:cNvSpPr>
          <p:nvPr>
            <p:ph type="sldNum" sz="quarter" idx="12"/>
          </p:nvPr>
        </p:nvSpPr>
        <p:spPr>
          <a:ln/>
        </p:spPr>
        <p:txBody>
          <a:bodyPr/>
          <a:lstStyle>
            <a:lvl1pPr>
              <a:defRPr/>
            </a:lvl1pPr>
          </a:lstStyle>
          <a:p>
            <a:pPr>
              <a:defRPr/>
            </a:pPr>
            <a:fld id="{8FC5D1DA-CB18-4B94-98ED-72824D60EE4F}" type="slidenum">
              <a:rPr lang="en-US" altLang="ja-JP"/>
              <a:pPr>
                <a:defRPr/>
              </a:pPr>
              <a:t>‹#›</a:t>
            </a:fld>
            <a:endParaRPr lang="en-US" altLang="ja-JP"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4"/>
          <p:cNvSpPr>
            <a:spLocks noGrp="1" noChangeArrowheads="1"/>
          </p:cNvSpPr>
          <p:nvPr>
            <p:ph type="dt" sz="half" idx="10"/>
          </p:nvPr>
        </p:nvSpPr>
        <p:spPr>
          <a:ln/>
        </p:spPr>
        <p:txBody>
          <a:bodyPr/>
          <a:lstStyle>
            <a:lvl1pPr>
              <a:defRPr/>
            </a:lvl1pPr>
          </a:lstStyle>
          <a:p>
            <a:pPr>
              <a:defRPr/>
            </a:pPr>
            <a:fld id="{8C605152-1932-4D1E-AD33-798146E191EC}" type="datetime1">
              <a:rPr lang="ja-JP" altLang="en-US"/>
              <a:pPr>
                <a:defRPr/>
              </a:pPr>
              <a:t>2019/5/23</a:t>
            </a:fld>
            <a:endParaRPr lang="en-US" altLang="ja-JP"/>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26"/>
          <p:cNvSpPr>
            <a:spLocks noGrp="1" noChangeArrowheads="1"/>
          </p:cNvSpPr>
          <p:nvPr>
            <p:ph type="sldNum" sz="quarter" idx="12"/>
          </p:nvPr>
        </p:nvSpPr>
        <p:spPr>
          <a:ln/>
        </p:spPr>
        <p:txBody>
          <a:bodyPr/>
          <a:lstStyle>
            <a:lvl1pPr>
              <a:defRPr/>
            </a:lvl1pPr>
          </a:lstStyle>
          <a:p>
            <a:pPr>
              <a:defRPr/>
            </a:pPr>
            <a:fld id="{1107A7DC-4D4F-4948-A551-70AE34731A02}" type="slidenum">
              <a:rPr lang="en-US" altLang="ja-JP"/>
              <a:pPr>
                <a:defRPr/>
              </a:pPr>
              <a:t>‹#›</a:t>
            </a:fld>
            <a:endParaRPr lang="en-US" altLang="ja-JP"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28600"/>
            <a:ext cx="2057400" cy="5867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28600"/>
            <a:ext cx="6019800" cy="5867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4"/>
          <p:cNvSpPr>
            <a:spLocks noGrp="1" noChangeArrowheads="1"/>
          </p:cNvSpPr>
          <p:nvPr>
            <p:ph type="dt" sz="half" idx="10"/>
          </p:nvPr>
        </p:nvSpPr>
        <p:spPr>
          <a:ln/>
        </p:spPr>
        <p:txBody>
          <a:bodyPr/>
          <a:lstStyle>
            <a:lvl1pPr>
              <a:defRPr/>
            </a:lvl1pPr>
          </a:lstStyle>
          <a:p>
            <a:pPr>
              <a:defRPr/>
            </a:pPr>
            <a:fld id="{650015E0-1DA1-47C9-8F64-99D0613D22A2}" type="datetime1">
              <a:rPr lang="ja-JP" altLang="en-US"/>
              <a:pPr>
                <a:defRPr/>
              </a:pPr>
              <a:t>2019/5/23</a:t>
            </a:fld>
            <a:endParaRPr lang="en-US" altLang="ja-JP"/>
          </a:p>
        </p:txBody>
      </p:sp>
      <p:sp>
        <p:nvSpPr>
          <p:cNvPr id="5" name="Rectangle 2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26"/>
          <p:cNvSpPr>
            <a:spLocks noGrp="1" noChangeArrowheads="1"/>
          </p:cNvSpPr>
          <p:nvPr>
            <p:ph type="sldNum" sz="quarter" idx="12"/>
          </p:nvPr>
        </p:nvSpPr>
        <p:spPr>
          <a:ln/>
        </p:spPr>
        <p:txBody>
          <a:bodyPr/>
          <a:lstStyle>
            <a:lvl1pPr>
              <a:defRPr/>
            </a:lvl1pPr>
          </a:lstStyle>
          <a:p>
            <a:pPr>
              <a:defRPr/>
            </a:pPr>
            <a:fld id="{66F4F39F-3FDC-4379-BE6A-EA272986691A}"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E2570549-F40A-477C-8B30-AA8528D05CB3}" type="datetime1">
              <a:rPr lang="ja-JP" altLang="en-US"/>
              <a:pPr>
                <a:defRPr/>
              </a:pPr>
              <a:t>2019/5/23</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6" name="Rectangle 6"/>
          <p:cNvSpPr>
            <a:spLocks noGrp="1" noChangeArrowheads="1"/>
          </p:cNvSpPr>
          <p:nvPr>
            <p:ph type="sldNum" sz="quarter" idx="12"/>
          </p:nvPr>
        </p:nvSpPr>
        <p:spPr>
          <a:ln/>
        </p:spPr>
        <p:txBody>
          <a:bodyPr/>
          <a:lstStyle>
            <a:lvl1pPr>
              <a:defRPr/>
            </a:lvl1pPr>
          </a:lstStyle>
          <a:p>
            <a:pPr>
              <a:defRPr/>
            </a:pPr>
            <a:fld id="{0F73928A-43CF-4F99-9EB2-44733CD860E6}"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374D2FB2-816B-462E-80B1-A2033D39003B}" type="datetime1">
              <a:rPr lang="ja-JP" altLang="en-US"/>
              <a:pPr>
                <a:defRPr/>
              </a:pPr>
              <a:t>2019/5/23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A8C20A05-62F1-472D-AD30-C69B27FAB515}"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15A69ECA-367E-4076-80CF-1E88ACFD7091}" type="datetime1">
              <a:rPr lang="ja-JP" altLang="en-US"/>
              <a:pPr>
                <a:defRPr/>
              </a:pPr>
              <a:t>2019/5/23</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9" name="Rectangle 6"/>
          <p:cNvSpPr>
            <a:spLocks noGrp="1" noChangeArrowheads="1"/>
          </p:cNvSpPr>
          <p:nvPr>
            <p:ph type="sldNum" sz="quarter" idx="12"/>
          </p:nvPr>
        </p:nvSpPr>
        <p:spPr>
          <a:ln/>
        </p:spPr>
        <p:txBody>
          <a:bodyPr/>
          <a:lstStyle>
            <a:lvl1pPr>
              <a:defRPr/>
            </a:lvl1pPr>
          </a:lstStyle>
          <a:p>
            <a:pPr>
              <a:defRPr/>
            </a:pPr>
            <a:fld id="{0B2349C0-26B2-49EA-AA27-8737278A3341}"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477AC993-25D2-4F8B-BFA8-B4A5786300C0}" type="datetime1">
              <a:rPr lang="ja-JP" altLang="en-US"/>
              <a:pPr>
                <a:defRPr/>
              </a:pPr>
              <a:t>2019/5/23</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5" name="Rectangle 6"/>
          <p:cNvSpPr>
            <a:spLocks noGrp="1" noChangeArrowheads="1"/>
          </p:cNvSpPr>
          <p:nvPr>
            <p:ph type="sldNum" sz="quarter" idx="12"/>
          </p:nvPr>
        </p:nvSpPr>
        <p:spPr>
          <a:ln/>
        </p:spPr>
        <p:txBody>
          <a:bodyPr/>
          <a:lstStyle>
            <a:lvl1pPr>
              <a:defRPr/>
            </a:lvl1pPr>
          </a:lstStyle>
          <a:p>
            <a:pPr>
              <a:defRPr/>
            </a:pPr>
            <a:fld id="{8E054D76-86CD-496C-BADA-B333835F9744}"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684C65C-94F0-4467-AC9F-8FB3E4F4AAAC}" type="datetime1">
              <a:rPr lang="ja-JP" altLang="en-US"/>
              <a:pPr>
                <a:defRPr/>
              </a:pPr>
              <a:t>2019/5/23</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4" name="Rectangle 6"/>
          <p:cNvSpPr>
            <a:spLocks noGrp="1" noChangeArrowheads="1"/>
          </p:cNvSpPr>
          <p:nvPr>
            <p:ph type="sldNum" sz="quarter" idx="12"/>
          </p:nvPr>
        </p:nvSpPr>
        <p:spPr>
          <a:ln/>
        </p:spPr>
        <p:txBody>
          <a:bodyPr/>
          <a:lstStyle>
            <a:lvl1pPr>
              <a:defRPr/>
            </a:lvl1pPr>
          </a:lstStyle>
          <a:p>
            <a:pPr>
              <a:defRPr/>
            </a:pPr>
            <a:fld id="{80E7B7C3-CA35-420E-9838-76C2482E10E1}"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789EA4D-2A74-4AD2-BADA-3B24FC4F9137}" type="datetime1">
              <a:rPr lang="ja-JP" altLang="en-US"/>
              <a:pPr>
                <a:defRPr/>
              </a:pPr>
              <a:t>2019/5/23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F734136F-99FF-45C1-B506-22FCD446FF9E}"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EF3B23B7-56BA-4714-A34F-EDC401105AE1}" type="datetime1">
              <a:rPr lang="ja-JP" altLang="en-US"/>
              <a:pPr>
                <a:defRPr/>
              </a:pPr>
              <a:t>2019/5/23</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Copyright: Satoshi Nakaide at Waseda University</a:t>
            </a:r>
          </a:p>
        </p:txBody>
      </p:sp>
      <p:sp>
        <p:nvSpPr>
          <p:cNvPr id="7" name="Rectangle 6"/>
          <p:cNvSpPr>
            <a:spLocks noGrp="1" noChangeArrowheads="1"/>
          </p:cNvSpPr>
          <p:nvPr>
            <p:ph type="sldNum" sz="quarter" idx="12"/>
          </p:nvPr>
        </p:nvSpPr>
        <p:spPr>
          <a:ln/>
        </p:spPr>
        <p:txBody>
          <a:bodyPr/>
          <a:lstStyle>
            <a:lvl1pPr>
              <a:defRPr/>
            </a:lvl1pPr>
          </a:lstStyle>
          <a:p>
            <a:pPr>
              <a:defRPr/>
            </a:pPr>
            <a:fld id="{E78F8B23-266A-48CF-9EBD-2D13D9539325}"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2.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788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fld id="{56698D1C-2E0C-4FC3-88D2-0228B485E4B7}" type="datetime1">
              <a:rPr lang="ja-JP" altLang="en-US"/>
              <a:pPr>
                <a:defRPr/>
              </a:pPr>
              <a:t>2019/5/23</a:t>
            </a:fld>
            <a:endParaRPr lang="en-US" altLang="ja-JP"/>
          </a:p>
        </p:txBody>
      </p:sp>
      <p:sp>
        <p:nvSpPr>
          <p:cNvPr id="3788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ltLang="ja-JP"/>
              <a:t>Copyright: Satoshi Nakaide at Waseda University</a:t>
            </a:r>
          </a:p>
        </p:txBody>
      </p:sp>
      <p:sp>
        <p:nvSpPr>
          <p:cNvPr id="3788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ＭＳ Ｐゴシック" pitchFamily="50" charset="-128"/>
              </a:defRPr>
            </a:lvl1pPr>
          </a:lstStyle>
          <a:p>
            <a:pPr>
              <a:defRPr/>
            </a:pPr>
            <a:fld id="{AA0E555C-5E30-4BE7-A702-AD626973253D}"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004" r:id="rId1"/>
    <p:sldLayoutId id="2147484003" r:id="rId2"/>
    <p:sldLayoutId id="2147484002" r:id="rId3"/>
    <p:sldLayoutId id="2147484001" r:id="rId4"/>
    <p:sldLayoutId id="2147484000" r:id="rId5"/>
    <p:sldLayoutId id="2147483999" r:id="rId6"/>
    <p:sldLayoutId id="2147483998" r:id="rId7"/>
    <p:sldLayoutId id="2147483997" r:id="rId8"/>
    <p:sldLayoutId id="2147483996" r:id="rId9"/>
    <p:sldLayoutId id="2147483995" r:id="rId10"/>
    <p:sldLayoutId id="2147483994" r:id="rId11"/>
    <p:sldLayoutId id="2147483993" r:id="rId12"/>
    <p:sldLayoutId id="2147483992" r:id="rId13"/>
    <p:sldLayoutId id="2147483991" r:id="rId14"/>
    <p:sldLayoutId id="2147483990" r:id="rId15"/>
    <p:sldLayoutId id="2147483989" r:id="rId16"/>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8434" name="Group 2"/>
          <p:cNvGrpSpPr>
            <a:grpSpLocks/>
          </p:cNvGrpSpPr>
          <p:nvPr/>
        </p:nvGrpSpPr>
        <p:grpSpPr bwMode="auto">
          <a:xfrm>
            <a:off x="0" y="0"/>
            <a:ext cx="9144000" cy="6858000"/>
            <a:chOff x="0" y="0"/>
            <a:chExt cx="5760" cy="4320"/>
          </a:xfrm>
        </p:grpSpPr>
        <p:sp>
          <p:nvSpPr>
            <p:cNvPr id="4669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sp>
        <p:nvSpPr>
          <p:cNvPr id="4669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nvGrpSpPr>
          <p:cNvPr id="18436" name="Group 6"/>
          <p:cNvGrpSpPr>
            <a:grpSpLocks/>
          </p:cNvGrpSpPr>
          <p:nvPr/>
        </p:nvGrpSpPr>
        <p:grpSpPr bwMode="auto">
          <a:xfrm>
            <a:off x="0" y="6019800"/>
            <a:ext cx="7848600" cy="857250"/>
            <a:chOff x="0" y="3792"/>
            <a:chExt cx="4944" cy="540"/>
          </a:xfrm>
        </p:grpSpPr>
        <p:sp>
          <p:nvSpPr>
            <p:cNvPr id="4669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nvGrpSpPr>
            <p:cNvPr id="18450" name="Group 8"/>
            <p:cNvGrpSpPr>
              <a:grpSpLocks/>
            </p:cNvGrpSpPr>
            <p:nvPr userDrawn="1"/>
          </p:nvGrpSpPr>
          <p:grpSpPr bwMode="auto">
            <a:xfrm>
              <a:off x="2486" y="3792"/>
              <a:ext cx="2458" cy="540"/>
              <a:chOff x="2486" y="3792"/>
              <a:chExt cx="2458" cy="540"/>
            </a:xfrm>
          </p:grpSpPr>
          <p:sp>
            <p:nvSpPr>
              <p:cNvPr id="4669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sp>
          <p:nvSpPr>
            <p:cNvPr id="4669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grpSp>
        <p:nvGrpSpPr>
          <p:cNvPr id="18437" name="Group 15"/>
          <p:cNvGrpSpPr>
            <a:grpSpLocks/>
          </p:cNvGrpSpPr>
          <p:nvPr/>
        </p:nvGrpSpPr>
        <p:grpSpPr bwMode="auto">
          <a:xfrm>
            <a:off x="627063" y="6021388"/>
            <a:ext cx="5684837" cy="849312"/>
            <a:chOff x="395" y="3793"/>
            <a:chExt cx="3581" cy="535"/>
          </a:xfrm>
        </p:grpSpPr>
        <p:sp>
          <p:nvSpPr>
            <p:cNvPr id="4669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sp>
          <p:nvSpPr>
            <p:cNvPr id="4669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ja-JP" altLang="en-US" dirty="0">
                <a:latin typeface="Arial" pitchFamily="34" charset="0"/>
                <a:ea typeface="ＭＳ Ｐゴシック" pitchFamily="50" charset="-128"/>
              </a:endParaRPr>
            </a:p>
          </p:txBody>
        </p:sp>
      </p:grpSp>
      <p:sp>
        <p:nvSpPr>
          <p:cNvPr id="4669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8439"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669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ea typeface="ＭＳ Ｐゴシック" pitchFamily="50" charset="-128"/>
              </a:defRPr>
            </a:lvl1pPr>
          </a:lstStyle>
          <a:p>
            <a:pPr>
              <a:defRPr/>
            </a:pPr>
            <a:fld id="{77AF16F9-D55E-4632-BE45-8A637E4CB858}" type="datetime1">
              <a:rPr lang="ja-JP" altLang="en-US"/>
              <a:pPr>
                <a:defRPr/>
              </a:pPr>
              <a:t>2019/5/23</a:t>
            </a:fld>
            <a:endParaRPr lang="en-US" altLang="ja-JP"/>
          </a:p>
        </p:txBody>
      </p:sp>
      <p:sp>
        <p:nvSpPr>
          <p:cNvPr id="4669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pPr>
              <a:defRPr/>
            </a:pPr>
            <a:r>
              <a:rPr lang="en-US" altLang="ja-JP"/>
              <a:t>Copyright: Satoshi Nakaide at Waseda University</a:t>
            </a:r>
          </a:p>
        </p:txBody>
      </p:sp>
      <p:sp>
        <p:nvSpPr>
          <p:cNvPr id="4669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latin typeface="Arial" pitchFamily="34" charset="0"/>
                <a:ea typeface="ＭＳ Ｐゴシック" pitchFamily="50" charset="-128"/>
              </a:defRPr>
            </a:lvl1pPr>
          </a:lstStyle>
          <a:p>
            <a:pPr>
              <a:defRPr/>
            </a:pPr>
            <a:fld id="{6BDC3C2E-E6A6-4E16-939A-37D6C7F3068C}" type="slidenum">
              <a:rPr lang="en-US" altLang="ja-JP"/>
              <a:pPr>
                <a:defRPr/>
              </a:pPr>
              <a:t>‹#›</a:t>
            </a:fld>
            <a:endParaRPr lang="en-US" altLang="ja-JP" dirty="0"/>
          </a:p>
        </p:txBody>
      </p:sp>
    </p:spTree>
  </p:cSld>
  <p:clrMap bg1="dk2" tx1="lt1" bg2="dk1" tx2="lt2" accent1="accent1" accent2="accent2" accent3="accent3" accent4="accent4" accent5="accent5" accent6="accent6" hlink="hlink" folHlink="folHlink"/>
  <p:sldLayoutIdLst>
    <p:sldLayoutId id="2147484014" r:id="rId1"/>
    <p:sldLayoutId id="2147484013" r:id="rId2"/>
    <p:sldLayoutId id="2147484012" r:id="rId3"/>
    <p:sldLayoutId id="2147484011" r:id="rId4"/>
    <p:sldLayoutId id="2147484010" r:id="rId5"/>
    <p:sldLayoutId id="2147484009" r:id="rId6"/>
    <p:sldLayoutId id="2147484008" r:id="rId7"/>
    <p:sldLayoutId id="2147484007" r:id="rId8"/>
    <p:sldLayoutId id="2147484006" r:id="rId9"/>
    <p:sldLayoutId id="2147484005" r:id="rId10"/>
  </p:sldLayoutIdLst>
  <p:hf hdr="0" ftr="0" dt="0"/>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hop.tesco7.jp/pd0image/pd09.html"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24744"/>
            <a:ext cx="8229600" cy="1143000"/>
          </a:xfrm>
        </p:spPr>
        <p:txBody>
          <a:bodyPr/>
          <a:lstStyle/>
          <a:p>
            <a:br>
              <a:rPr lang="en-US" altLang="ja-JP" dirty="0"/>
            </a:br>
            <a:br>
              <a:rPr lang="en-US" altLang="ja-JP" b="1" dirty="0">
                <a:solidFill>
                  <a:srgbClr val="0000FF"/>
                </a:solidFill>
              </a:rPr>
            </a:br>
            <a:r>
              <a:rPr lang="en-US" altLang="ja-JP" b="1" dirty="0">
                <a:solidFill>
                  <a:srgbClr val="0000FF"/>
                </a:solidFill>
              </a:rPr>
              <a:t>ADR for Insurance Disputes in Japan </a:t>
            </a:r>
            <a:br>
              <a:rPr lang="en-US" altLang="ja-JP" dirty="0"/>
            </a:br>
            <a:endParaRPr kumimoji="1" lang="ja-JP" altLang="en-US" dirty="0"/>
          </a:p>
        </p:txBody>
      </p:sp>
      <p:sp>
        <p:nvSpPr>
          <p:cNvPr id="3" name="スライド番号プレースホルダ 2"/>
          <p:cNvSpPr>
            <a:spLocks noGrp="1"/>
          </p:cNvSpPr>
          <p:nvPr>
            <p:ph type="sldNum" sz="quarter" idx="12"/>
          </p:nvPr>
        </p:nvSpPr>
        <p:spPr/>
        <p:txBody>
          <a:bodyPr/>
          <a:lstStyle/>
          <a:p>
            <a:pPr>
              <a:defRPr/>
            </a:pPr>
            <a:fld id="{8E054D76-86CD-496C-BADA-B333835F9744}" type="slidenum">
              <a:rPr lang="en-US" altLang="ja-JP" smtClean="0"/>
              <a:pPr>
                <a:defRPr/>
              </a:pPr>
              <a:t>1</a:t>
            </a:fld>
            <a:endParaRPr lang="en-US" altLang="ja-JP" dirty="0"/>
          </a:p>
        </p:txBody>
      </p:sp>
      <p:sp>
        <p:nvSpPr>
          <p:cNvPr id="6" name="Rectangle 3"/>
          <p:cNvSpPr txBox="1">
            <a:spLocks noChangeArrowheads="1"/>
          </p:cNvSpPr>
          <p:nvPr/>
        </p:nvSpPr>
        <p:spPr bwMode="auto">
          <a:xfrm>
            <a:off x="359532" y="3316337"/>
            <a:ext cx="8568952" cy="31670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r>
              <a:rPr kumimoji="1" lang="en-US" altLang="ja-JP" sz="2800" u="none" strike="noStrike" kern="0" cap="none" spc="0" normalizeH="0" baseline="0" noProof="0" dirty="0">
                <a:ln>
                  <a:noFill/>
                </a:ln>
                <a:solidFill>
                  <a:schemeClr val="tx1"/>
                </a:solidFill>
                <a:effectLst/>
                <a:uLnTx/>
                <a:uFillTx/>
                <a:latin typeface="+mn-lt"/>
                <a:ea typeface="+mn-ea"/>
              </a:rPr>
              <a:t>AIDA Marrakech         April 2019</a:t>
            </a:r>
            <a:endParaRPr lang="en-US" altLang="ja-JP" sz="2800" kern="0" dirty="0">
              <a:latin typeface="+mn-lt"/>
              <a:ea typeface="+mn-ea"/>
            </a:endParaRPr>
          </a:p>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endParaRPr lang="en-US" altLang="ja-JP" sz="2800" b="1" i="1" kern="0" dirty="0">
              <a:latin typeface="+mn-lt"/>
              <a:ea typeface="+mn-ea"/>
            </a:endParaRPr>
          </a:p>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r>
              <a:rPr kumimoji="1" lang="en-US" altLang="ja-JP" sz="2800" b="1" i="1" u="none" strike="noStrike" kern="0" cap="none" spc="0" normalizeH="0" baseline="0" noProof="0" dirty="0">
                <a:ln>
                  <a:noFill/>
                </a:ln>
                <a:solidFill>
                  <a:schemeClr val="tx1"/>
                </a:solidFill>
                <a:effectLst/>
                <a:uLnTx/>
                <a:uFillTx/>
                <a:latin typeface="+mn-lt"/>
                <a:ea typeface="+mn-ea"/>
                <a:cs typeface="+mn-cs"/>
              </a:rPr>
              <a:t>Satoshi </a:t>
            </a:r>
            <a:r>
              <a:rPr kumimoji="1" lang="en-US" altLang="ja-JP" sz="2800" b="1" i="1" u="none" strike="noStrike" kern="0" cap="none" spc="0" normalizeH="0" baseline="0" noProof="0" dirty="0" err="1">
                <a:ln>
                  <a:noFill/>
                </a:ln>
                <a:solidFill>
                  <a:schemeClr val="tx1"/>
                </a:solidFill>
                <a:effectLst/>
                <a:uLnTx/>
                <a:uFillTx/>
                <a:latin typeface="+mn-lt"/>
                <a:ea typeface="+mn-ea"/>
                <a:cs typeface="+mn-cs"/>
              </a:rPr>
              <a:t>Nakaide</a:t>
            </a:r>
            <a:endParaRPr kumimoji="1" lang="en-US" altLang="ja-JP" sz="2800" b="1" i="1"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endParaRPr kumimoji="1" lang="en-US" altLang="ja-JP" sz="2800" b="1" i="1" u="none" strike="noStrike" kern="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r>
              <a:rPr kumimoji="1" lang="en-US" altLang="ja-JP" b="1" i="1" u="none" strike="noStrike" kern="0" cap="none" spc="0" normalizeH="0" baseline="0" noProof="0" dirty="0">
                <a:ln>
                  <a:noFill/>
                </a:ln>
                <a:solidFill>
                  <a:schemeClr val="tx1"/>
                </a:solidFill>
                <a:effectLst/>
                <a:uLnTx/>
                <a:uFillTx/>
                <a:latin typeface="+mn-lt"/>
                <a:ea typeface="+mn-ea"/>
                <a:cs typeface="+mn-cs"/>
              </a:rPr>
              <a:t>LLM(LSE,</a:t>
            </a:r>
            <a:r>
              <a:rPr kumimoji="1" lang="ja-JP" altLang="en-US" b="1" i="1" u="none" strike="noStrike" kern="0" cap="none" spc="0" normalizeH="0" baseline="0" noProof="0" dirty="0">
                <a:ln>
                  <a:noFill/>
                </a:ln>
                <a:solidFill>
                  <a:schemeClr val="tx1"/>
                </a:solidFill>
                <a:effectLst/>
                <a:uLnTx/>
                <a:uFillTx/>
                <a:latin typeface="+mn-lt"/>
                <a:ea typeface="+mn-ea"/>
                <a:cs typeface="+mn-cs"/>
              </a:rPr>
              <a:t> </a:t>
            </a:r>
            <a:r>
              <a:rPr kumimoji="1" lang="en-US" altLang="ja-JP" b="1" i="1" u="none" strike="noStrike" kern="0" cap="none" spc="0" normalizeH="0" baseline="0" noProof="0" dirty="0">
                <a:ln>
                  <a:noFill/>
                </a:ln>
                <a:solidFill>
                  <a:schemeClr val="tx1"/>
                </a:solidFill>
                <a:effectLst/>
                <a:uLnTx/>
                <a:uFillTx/>
                <a:latin typeface="+mn-lt"/>
                <a:ea typeface="+mn-ea"/>
                <a:cs typeface="+mn-cs"/>
              </a:rPr>
              <a:t>London), Diploma in Legal Studies(Cambridge), </a:t>
            </a:r>
          </a:p>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r>
              <a:rPr kumimoji="1" lang="en-US" altLang="ja-JP" b="1" i="1" u="none" strike="noStrike" kern="0" cap="none" spc="0" normalizeH="0" baseline="0" noProof="0" dirty="0">
                <a:ln>
                  <a:noFill/>
                </a:ln>
                <a:solidFill>
                  <a:schemeClr val="tx1"/>
                </a:solidFill>
                <a:effectLst/>
                <a:uLnTx/>
                <a:uFillTx/>
                <a:latin typeface="+mn-lt"/>
                <a:ea typeface="+mn-ea"/>
                <a:cs typeface="+mn-cs"/>
              </a:rPr>
              <a:t>Doctor of Commerce(</a:t>
            </a:r>
            <a:r>
              <a:rPr kumimoji="1" lang="en-US" altLang="ja-JP" b="1" i="1" u="none" strike="noStrike" kern="0" cap="none" spc="0" normalizeH="0" baseline="0" noProof="0" dirty="0" err="1">
                <a:ln>
                  <a:noFill/>
                </a:ln>
                <a:solidFill>
                  <a:schemeClr val="tx1"/>
                </a:solidFill>
                <a:effectLst/>
                <a:uLnTx/>
                <a:uFillTx/>
                <a:latin typeface="+mn-lt"/>
                <a:ea typeface="+mn-ea"/>
                <a:cs typeface="+mn-cs"/>
              </a:rPr>
              <a:t>Waseda</a:t>
            </a:r>
            <a:r>
              <a:rPr kumimoji="1" lang="en-US" altLang="ja-JP" b="1" i="1" u="none" strike="noStrike" kern="0" cap="none" spc="0" normalizeH="0" baseline="0" noProof="0" dirty="0">
                <a:ln>
                  <a:noFill/>
                </a:ln>
                <a:solidFill>
                  <a:schemeClr val="tx1"/>
                </a:solidFill>
                <a:effectLst/>
                <a:uLnTx/>
                <a:uFillTx/>
                <a:latin typeface="+mn-lt"/>
                <a:ea typeface="+mn-ea"/>
                <a:cs typeface="+mn-cs"/>
              </a:rPr>
              <a:t>)</a:t>
            </a:r>
          </a:p>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r>
              <a:rPr kumimoji="1" lang="en-US" altLang="ja-JP" sz="2000" b="1" i="1" u="none" strike="noStrike" kern="0" cap="none" spc="0" normalizeH="0" baseline="0" noProof="0" dirty="0">
                <a:ln>
                  <a:noFill/>
                </a:ln>
                <a:solidFill>
                  <a:schemeClr val="tx1"/>
                </a:solidFill>
                <a:effectLst/>
                <a:uLnTx/>
                <a:uFillTx/>
                <a:latin typeface="+mn-lt"/>
                <a:ea typeface="+mn-ea"/>
                <a:cs typeface="+mn-cs"/>
              </a:rPr>
              <a:t>Professor, </a:t>
            </a:r>
            <a:r>
              <a:rPr kumimoji="1" lang="en-US" altLang="ja-JP" sz="2000" b="1" i="1" u="none" strike="noStrike" kern="0" cap="none" spc="0" normalizeH="0" baseline="0" noProof="0" dirty="0" err="1">
                <a:ln>
                  <a:noFill/>
                </a:ln>
                <a:solidFill>
                  <a:schemeClr val="tx1"/>
                </a:solidFill>
                <a:effectLst/>
                <a:uLnTx/>
                <a:uFillTx/>
                <a:latin typeface="+mn-lt"/>
                <a:ea typeface="+mn-ea"/>
                <a:cs typeface="+mn-cs"/>
              </a:rPr>
              <a:t>Waseda</a:t>
            </a:r>
            <a:r>
              <a:rPr kumimoji="1" lang="en-US" altLang="ja-JP" sz="2000" b="1" i="1" u="none" strike="noStrike" kern="0" cap="none" spc="0" normalizeH="0" baseline="0" noProof="0" dirty="0">
                <a:ln>
                  <a:noFill/>
                </a:ln>
                <a:solidFill>
                  <a:schemeClr val="tx1"/>
                </a:solidFill>
                <a:effectLst/>
                <a:uLnTx/>
                <a:uFillTx/>
                <a:latin typeface="+mn-lt"/>
                <a:ea typeface="+mn-ea"/>
                <a:cs typeface="+mn-cs"/>
              </a:rPr>
              <a:t> University</a:t>
            </a:r>
          </a:p>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r>
              <a:rPr kumimoji="1" lang="en-US" altLang="ja-JP" b="1" i="0" u="none" strike="noStrike" kern="0" cap="none" spc="0" normalizeH="0" baseline="0" noProof="0" dirty="0">
                <a:ln>
                  <a:noFill/>
                </a:ln>
                <a:solidFill>
                  <a:schemeClr val="tx1"/>
                </a:solidFill>
                <a:effectLst/>
                <a:uLnTx/>
                <a:uFillTx/>
                <a:latin typeface="+mn-lt"/>
                <a:ea typeface="+mn-ea"/>
                <a:cs typeface="+mn-cs"/>
              </a:rPr>
              <a:t>nakaide@waseda.jp</a:t>
            </a:r>
          </a:p>
        </p:txBody>
      </p:sp>
      <p:sp>
        <p:nvSpPr>
          <p:cNvPr id="7" name="Rectangle 3"/>
          <p:cNvSpPr txBox="1">
            <a:spLocks noChangeArrowheads="1"/>
          </p:cNvSpPr>
          <p:nvPr/>
        </p:nvSpPr>
        <p:spPr bwMode="auto">
          <a:xfrm>
            <a:off x="1259632" y="2382416"/>
            <a:ext cx="7272808"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endParaRPr lang="en-US" altLang="ja-JP" sz="3200" kern="0" dirty="0">
              <a:latin typeface="+mn-lt"/>
              <a:ea typeface="+mn-ea"/>
            </a:endParaRPr>
          </a:p>
          <a:p>
            <a:pPr marL="0" marR="0" lvl="0" indent="0" algn="ctr" defTabSz="914400" rtl="0" eaLnBrk="1" fontAlgn="base" latinLnBrk="0" hangingPunct="1">
              <a:lnSpc>
                <a:spcPct val="80000"/>
              </a:lnSpc>
              <a:spcBef>
                <a:spcPct val="20000"/>
              </a:spcBef>
              <a:spcAft>
                <a:spcPct val="0"/>
              </a:spcAft>
              <a:buClr>
                <a:schemeClr val="tx2"/>
              </a:buClr>
              <a:buSzPct val="60000"/>
              <a:buFont typeface="Wingdings" pitchFamily="2" charset="2"/>
              <a:buNone/>
              <a:tabLst/>
              <a:defRPr/>
            </a:pPr>
            <a:endParaRPr kumimoji="1" lang="en-US" altLang="ja-JP" sz="3200" u="none" strike="noStrike" kern="0" cap="none" spc="0" normalizeH="0" baseline="0" noProof="0" dirty="0">
              <a:ln>
                <a:noFill/>
              </a:ln>
              <a:solidFill>
                <a:schemeClr val="tx1"/>
              </a:solidFill>
              <a:effectLst/>
              <a:uLnTx/>
              <a:uFillTx/>
              <a:latin typeface="+mn-lt"/>
              <a:ea typeface="+mn-ea"/>
              <a:cs typeface="+mn-cs"/>
            </a:endParaRPr>
          </a:p>
        </p:txBody>
      </p:sp>
      <p:sp>
        <p:nvSpPr>
          <p:cNvPr id="27650" name="AutoShape 2" descr="https://post.waseda.jp/Session/3963149-JujH4gtSKPsoDED6d7iT-aodxxnl/MessagePart/INBOX/15704-03-B/080527%E6%96%B0%E7%B7%91%E3%81%AE%E3%82%AD%E3%83%A3%E3%83%B3%E3%83%91%E3%82%B9(115).JPG"/>
          <p:cNvSpPr>
            <a:spLocks noChangeAspect="1" noChangeArrowheads="1"/>
          </p:cNvSpPr>
          <p:nvPr/>
        </p:nvSpPr>
        <p:spPr bwMode="auto">
          <a:xfrm>
            <a:off x="63500" y="-136525"/>
            <a:ext cx="5324475" cy="8010525"/>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27652" name="AutoShape 4" descr="https://post.waseda.jp/Session/3963149-JujH4gtSKPsoDED6d7iT-aodxxnl/MessagePart/INBOX/15704-03-B/080527%E6%96%B0%E7%B7%91%E3%81%AE%E3%82%AD%E3%83%A3%E3%83%B3%E3%83%91%E3%82%B9(115).JPG"/>
          <p:cNvSpPr>
            <a:spLocks noChangeAspect="1" noChangeArrowheads="1"/>
          </p:cNvSpPr>
          <p:nvPr/>
        </p:nvSpPr>
        <p:spPr bwMode="auto">
          <a:xfrm>
            <a:off x="63500" y="-136525"/>
            <a:ext cx="5324475" cy="8010525"/>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4" name="四角形: 角を丸くする 3">
            <a:extLst>
              <a:ext uri="{FF2B5EF4-FFF2-40B4-BE49-F238E27FC236}">
                <a16:creationId xmlns:a16="http://schemas.microsoft.com/office/drawing/2014/main" id="{CCE583CC-8BAD-4F17-9A49-7DBBC9DABE5F}"/>
              </a:ext>
            </a:extLst>
          </p:cNvPr>
          <p:cNvSpPr/>
          <p:nvPr/>
        </p:nvSpPr>
        <p:spPr>
          <a:xfrm>
            <a:off x="611560" y="836712"/>
            <a:ext cx="8064896" cy="2088232"/>
          </a:xfrm>
          <a:prstGeom prst="roundRect">
            <a:avLst/>
          </a:prstGeom>
          <a:noFill/>
          <a:ln w="104775" cmpd="dbl">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10</a:t>
            </a:fld>
            <a:endParaRPr lang="en-US" altLang="ja-JP" sz="1400"/>
          </a:p>
        </p:txBody>
      </p:sp>
      <p:sp>
        <p:nvSpPr>
          <p:cNvPr id="78850" name="Rectangle 3"/>
          <p:cNvSpPr>
            <a:spLocks noGrp="1" noChangeArrowheads="1"/>
          </p:cNvSpPr>
          <p:nvPr>
            <p:ph type="body" idx="4294967295"/>
          </p:nvPr>
        </p:nvSpPr>
        <p:spPr>
          <a:xfrm>
            <a:off x="305780" y="1145581"/>
            <a:ext cx="8532440" cy="5595787"/>
          </a:xfrm>
        </p:spPr>
        <p:txBody>
          <a:bodyPr/>
          <a:lstStyle/>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For large risk insurance</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Users can choose the most suitable method based on the character of the dispute.</a:t>
            </a: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For consumer insurance</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 </a:t>
            </a:r>
            <a:r>
              <a:rPr lang="en-US" altLang="ja-JP" sz="2800" dirty="0">
                <a:ea typeface="ＭＳ ゴシック" pitchFamily="49" charset="-128"/>
                <a:cs typeface="Tahoma" pitchFamily="34" charset="0"/>
              </a:rPr>
              <a:t>Many of the disputes arise from misunderstandings.</a:t>
            </a:r>
          </a:p>
          <a:p>
            <a:pPr marL="0" indent="0" eaLnBrk="1" hangingPunct="1">
              <a:lnSpc>
                <a:spcPct val="80000"/>
              </a:lnSpc>
              <a:buNone/>
            </a:pPr>
            <a:r>
              <a:rPr lang="en-US" altLang="ja-JP" sz="2800" dirty="0">
                <a:ea typeface="ＭＳ ゴシック" pitchFamily="49" charset="-128"/>
                <a:cs typeface="Tahoma" pitchFamily="34" charset="0"/>
              </a:rPr>
              <a:t>  </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Importance of giving professional advice from </a:t>
            </a:r>
          </a:p>
          <a:p>
            <a:pPr marL="0" indent="0" eaLnBrk="1" hangingPunct="1">
              <a:lnSpc>
                <a:spcPct val="80000"/>
              </a:lnSpc>
              <a:buNone/>
            </a:pPr>
            <a:r>
              <a:rPr lang="en-US" altLang="ja-JP" sz="2800" dirty="0">
                <a:ea typeface="ＭＳ ゴシック" pitchFamily="49" charset="-128"/>
                <a:cs typeface="Tahoma" pitchFamily="34" charset="0"/>
              </a:rPr>
              <a:t>       the neutral position</a:t>
            </a:r>
          </a:p>
          <a:p>
            <a:pPr marL="0" indent="0" eaLnBrk="1" hangingPunct="1">
              <a:lnSpc>
                <a:spcPct val="80000"/>
              </a:lnSpc>
              <a:buNone/>
            </a:pPr>
            <a:r>
              <a:rPr lang="en-US" altLang="ja-JP" sz="2800" dirty="0">
                <a:ea typeface="ＭＳ ゴシック" pitchFamily="49" charset="-128"/>
                <a:cs typeface="Tahoma" pitchFamily="34" charset="0"/>
              </a:rPr>
              <a:t>  </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Importance of cheep, quick method</a:t>
            </a:r>
          </a:p>
          <a:p>
            <a:pPr marL="0" indent="0" eaLnBrk="1" hangingPunct="1">
              <a:lnSpc>
                <a:spcPct val="80000"/>
              </a:lnSpc>
              <a:buNone/>
            </a:pPr>
            <a:r>
              <a:rPr lang="en-US" altLang="ja-JP" sz="2800" dirty="0">
                <a:ea typeface="ＭＳ ゴシック" pitchFamily="49" charset="-128"/>
                <a:cs typeface="Tahoma" pitchFamily="34" charset="0"/>
              </a:rPr>
              <a:t> </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Importance of ADR for Insurance Disputes</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94989904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11</a:t>
            </a:fld>
            <a:endParaRPr lang="en-US" altLang="ja-JP" sz="1400"/>
          </a:p>
        </p:txBody>
      </p:sp>
      <p:sp>
        <p:nvSpPr>
          <p:cNvPr id="78850" name="Rectangle 3"/>
          <p:cNvSpPr>
            <a:spLocks noGrp="1" noChangeArrowheads="1"/>
          </p:cNvSpPr>
          <p:nvPr>
            <p:ph type="body" idx="4294967295"/>
          </p:nvPr>
        </p:nvSpPr>
        <p:spPr>
          <a:xfrm>
            <a:off x="395536" y="1115978"/>
            <a:ext cx="8532440" cy="5595787"/>
          </a:xfrm>
        </p:spPr>
        <p:txBody>
          <a:bodyPr/>
          <a:lstStyle/>
          <a:p>
            <a:pPr marL="0" indent="0" eaLnBrk="1" hangingPunct="1">
              <a:lnSpc>
                <a:spcPct val="80000"/>
              </a:lnSpc>
              <a:buNone/>
            </a:pPr>
            <a:r>
              <a:rPr lang="en-US" altLang="ja-JP" sz="2800" dirty="0">
                <a:solidFill>
                  <a:srgbClr val="0000FF"/>
                </a:solidFill>
                <a:ea typeface="ＭＳ ゴシック" pitchFamily="49" charset="-128"/>
                <a:cs typeface="Tahoma" pitchFamily="34" charset="0"/>
              </a:rPr>
              <a:t>&lt;Background&gt;</a:t>
            </a: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Started strengthening protection of financial consumers from around 2000.</a:t>
            </a: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FSA ordered a number of sanction against insurers who failed the protection of consumers. </a:t>
            </a:r>
          </a:p>
          <a:p>
            <a:pPr marL="0" indent="0" eaLnBrk="1" hangingPunct="1">
              <a:lnSpc>
                <a:spcPct val="80000"/>
              </a:lnSpc>
              <a:buNone/>
            </a:pPr>
            <a:r>
              <a:rPr lang="en-US" altLang="ja-JP" sz="2800" dirty="0">
                <a:ea typeface="ＭＳ ゴシック" pitchFamily="49" charset="-128"/>
                <a:cs typeface="Tahoma" pitchFamily="34" charset="0"/>
              </a:rPr>
              <a:t>Public including media severely criticized insurance industry.   Ex: Failure of payment scandal</a:t>
            </a: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Insurance company as well as their association promised to improve consumer protection.</a:t>
            </a: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Importance of ADR for Insurance Disputes</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199391468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12</a:t>
            </a:fld>
            <a:endParaRPr lang="en-US" altLang="ja-JP" sz="1400"/>
          </a:p>
        </p:txBody>
      </p:sp>
      <p:sp>
        <p:nvSpPr>
          <p:cNvPr id="78850" name="Rectangle 3"/>
          <p:cNvSpPr>
            <a:spLocks noGrp="1" noChangeArrowheads="1"/>
          </p:cNvSpPr>
          <p:nvPr>
            <p:ph type="body" idx="4294967295"/>
          </p:nvPr>
        </p:nvSpPr>
        <p:spPr>
          <a:xfrm>
            <a:off x="305780" y="972018"/>
            <a:ext cx="8532440" cy="5595787"/>
          </a:xfrm>
        </p:spPr>
        <p:txBody>
          <a:bodyPr/>
          <a:lstStyle/>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800" dirty="0">
                <a:solidFill>
                  <a:srgbClr val="0000FF"/>
                </a:solidFill>
                <a:ea typeface="ＭＳ ゴシック" pitchFamily="49" charset="-128"/>
                <a:cs typeface="Tahoma" pitchFamily="34" charset="0"/>
              </a:rPr>
              <a:t>Prompt, convenient and flexible solution of disputes </a:t>
            </a:r>
          </a:p>
          <a:p>
            <a:pPr marL="0" indent="0" eaLnBrk="1" hangingPunct="1">
              <a:lnSpc>
                <a:spcPct val="80000"/>
              </a:lnSpc>
              <a:buNone/>
            </a:pPr>
            <a:endParaRPr lang="en-US" altLang="ja-JP" sz="2800" dirty="0">
              <a:ea typeface="ＭＳ ゴシック" pitchFamily="49" charset="-128"/>
              <a:cs typeface="Tahoma" pitchFamily="34" charset="0"/>
            </a:endParaRPr>
          </a:p>
          <a:p>
            <a:pPr eaLnBrk="1" hangingPunct="1">
              <a:lnSpc>
                <a:spcPct val="80000"/>
              </a:lnSpc>
              <a:buFont typeface="Wingdings" panose="05000000000000000000" pitchFamily="2" charset="2"/>
              <a:buChar char="n"/>
            </a:pPr>
            <a:r>
              <a:rPr lang="en-US" altLang="ja-JP" sz="2800" dirty="0">
                <a:ea typeface="ＭＳ ゴシック" pitchFamily="49" charset="-128"/>
                <a:cs typeface="Tahoma" pitchFamily="34" charset="0"/>
              </a:rPr>
              <a:t>FSA</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nominates</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and</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supervises</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the</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ADR</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institutions</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and</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secure</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their</a:t>
            </a:r>
            <a:r>
              <a:rPr lang="ja-JP" altLang="en-US" sz="2800" dirty="0">
                <a:ea typeface="ＭＳ ゴシック" pitchFamily="49" charset="-128"/>
                <a:cs typeface="Tahoma" pitchFamily="34" charset="0"/>
              </a:rPr>
              <a:t> </a:t>
            </a:r>
            <a:r>
              <a:rPr lang="en-US" altLang="ja-JP" sz="2800" dirty="0">
                <a:solidFill>
                  <a:srgbClr val="0000FF"/>
                </a:solidFill>
                <a:ea typeface="ＭＳ ゴシック" pitchFamily="49" charset="-128"/>
                <a:cs typeface="Tahoma" pitchFamily="34" charset="0"/>
              </a:rPr>
              <a:t>neutrality</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and</a:t>
            </a:r>
            <a:r>
              <a:rPr lang="ja-JP" altLang="en-US" sz="2800" dirty="0">
                <a:ea typeface="ＭＳ ゴシック" pitchFamily="49" charset="-128"/>
                <a:cs typeface="Tahoma" pitchFamily="34" charset="0"/>
              </a:rPr>
              <a:t> </a:t>
            </a:r>
            <a:r>
              <a:rPr lang="en-US" altLang="ja-JP" sz="2800" dirty="0">
                <a:solidFill>
                  <a:srgbClr val="0000FF"/>
                </a:solidFill>
                <a:ea typeface="ＭＳ ゴシック" pitchFamily="49" charset="-128"/>
                <a:cs typeface="Tahoma" pitchFamily="34" charset="0"/>
              </a:rPr>
              <a:t>fairness</a:t>
            </a:r>
            <a:r>
              <a:rPr lang="en-US" altLang="ja-JP" sz="2800" dirty="0">
                <a:ea typeface="ＭＳ ゴシック" pitchFamily="49" charset="-128"/>
                <a:cs typeface="Tahoma" pitchFamily="34" charset="0"/>
              </a:rPr>
              <a:t>.</a:t>
            </a:r>
          </a:p>
          <a:p>
            <a:pPr eaLnBrk="1" hangingPunct="1">
              <a:lnSpc>
                <a:spcPct val="80000"/>
              </a:lnSpc>
              <a:buFont typeface="Wingdings" panose="05000000000000000000" pitchFamily="2" charset="2"/>
              <a:buChar char="n"/>
            </a:pPr>
            <a:endParaRPr lang="en-US" altLang="ja-JP" sz="2800" dirty="0">
              <a:ea typeface="ＭＳ ゴシック" pitchFamily="49" charset="-128"/>
              <a:cs typeface="Tahoma" pitchFamily="34" charset="0"/>
            </a:endParaRPr>
          </a:p>
          <a:p>
            <a:pPr eaLnBrk="1" hangingPunct="1">
              <a:lnSpc>
                <a:spcPct val="80000"/>
              </a:lnSpc>
              <a:buFont typeface="Wingdings" panose="05000000000000000000" pitchFamily="2" charset="2"/>
              <a:buChar char="n"/>
            </a:pPr>
            <a:r>
              <a:rPr lang="en-US" altLang="ja-JP" sz="2800" dirty="0">
                <a:ea typeface="ＭＳ ゴシック" pitchFamily="49" charset="-128"/>
                <a:cs typeface="Tahoma" pitchFamily="34" charset="0"/>
              </a:rPr>
              <a:t>Financial companies are requested to use the ADR and to respect recommendations by the ADR institutions, thus keeping the </a:t>
            </a:r>
            <a:r>
              <a:rPr lang="en-US" altLang="ja-JP" sz="2800" dirty="0">
                <a:solidFill>
                  <a:srgbClr val="0000FF"/>
                </a:solidFill>
                <a:ea typeface="ＭＳ ゴシック" pitchFamily="49" charset="-128"/>
                <a:cs typeface="Tahoma" pitchFamily="34" charset="0"/>
              </a:rPr>
              <a:t>effectiveness</a:t>
            </a:r>
            <a:r>
              <a:rPr lang="en-US" altLang="ja-JP" sz="2800" dirty="0">
                <a:ea typeface="ＭＳ ゴシック" pitchFamily="49" charset="-128"/>
                <a:cs typeface="Tahoma" pitchFamily="34" charset="0"/>
              </a:rPr>
              <a:t>.</a:t>
            </a:r>
          </a:p>
          <a:p>
            <a:pPr eaLnBrk="1" hangingPunct="1">
              <a:lnSpc>
                <a:spcPct val="80000"/>
              </a:lnSpc>
              <a:buFont typeface="Wingdings" panose="05000000000000000000" pitchFamily="2" charset="2"/>
              <a:buChar char="n"/>
            </a:pPr>
            <a:endParaRPr lang="en-US" altLang="ja-JP" sz="2800" dirty="0">
              <a:ea typeface="ＭＳ ゴシック" pitchFamily="49" charset="-128"/>
              <a:cs typeface="Tahoma" pitchFamily="34" charset="0"/>
            </a:endParaRPr>
          </a:p>
          <a:p>
            <a:pPr eaLnBrk="1" hangingPunct="1">
              <a:lnSpc>
                <a:spcPct val="80000"/>
              </a:lnSpc>
              <a:buFont typeface="Wingdings" panose="05000000000000000000" pitchFamily="2" charset="2"/>
              <a:buChar char="n"/>
            </a:pPr>
            <a:r>
              <a:rPr lang="en-US" altLang="ja-JP" sz="2800" dirty="0">
                <a:ea typeface="ＭＳ ゴシック" pitchFamily="49" charset="-128"/>
                <a:cs typeface="Tahoma" pitchFamily="34" charset="0"/>
              </a:rPr>
              <a:t>Disputes are handled by the experts with high </a:t>
            </a:r>
            <a:r>
              <a:rPr lang="en-US" altLang="ja-JP" sz="2800" dirty="0">
                <a:solidFill>
                  <a:srgbClr val="0000FF"/>
                </a:solidFill>
                <a:ea typeface="ＭＳ ゴシック" pitchFamily="49" charset="-128"/>
                <a:cs typeface="Tahoma" pitchFamily="34" charset="0"/>
              </a:rPr>
              <a:t>specialty</a:t>
            </a:r>
            <a:r>
              <a:rPr lang="en-US" altLang="ja-JP" sz="2800" dirty="0">
                <a:ea typeface="ＭＳ ゴシック" pitchFamily="49" charset="-128"/>
                <a:cs typeface="Tahoma" pitchFamily="34" charset="0"/>
              </a:rPr>
              <a:t> in the field.</a:t>
            </a:r>
          </a:p>
          <a:p>
            <a:pPr marL="0" indent="0" eaLnBrk="1" hangingPunct="1">
              <a:lnSpc>
                <a:spcPct val="80000"/>
              </a:lnSpc>
              <a:buNone/>
            </a:pPr>
            <a:r>
              <a:rPr lang="en-US" altLang="ja-JP" sz="2800" dirty="0">
                <a:ea typeface="ＭＳ ゴシック" pitchFamily="49" charset="-128"/>
                <a:cs typeface="Tahoma" pitchFamily="34" charset="0"/>
              </a:rPr>
              <a:t> </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Financial</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2105729606"/>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66AC8027-8EFA-4A03-9EEE-549A2CB6A218}" type="slidenum">
              <a:rPr lang="en-US" altLang="ja-JP" sz="1400"/>
              <a:pPr algn="r"/>
              <a:t>13</a:t>
            </a:fld>
            <a:endParaRPr lang="en-US" altLang="ja-JP" sz="1400"/>
          </a:p>
        </p:txBody>
      </p:sp>
      <p:sp>
        <p:nvSpPr>
          <p:cNvPr id="103427" name="Rectangle 3"/>
          <p:cNvSpPr>
            <a:spLocks noGrp="1" noChangeArrowheads="1"/>
          </p:cNvSpPr>
          <p:nvPr>
            <p:ph type="body" idx="4294967295"/>
          </p:nvPr>
        </p:nvSpPr>
        <p:spPr>
          <a:xfrm>
            <a:off x="252288" y="404664"/>
            <a:ext cx="8712200" cy="6192688"/>
          </a:xfrm>
        </p:spPr>
        <p:txBody>
          <a:bodyPr/>
          <a:lstStyle/>
          <a:p>
            <a:pPr marL="609600" indent="-609600" eaLnBrk="1" hangingPunct="1">
              <a:lnSpc>
                <a:spcPct val="80000"/>
              </a:lnSpc>
              <a:buFontTx/>
              <a:buNone/>
            </a:pPr>
            <a:r>
              <a:rPr lang="en-US" altLang="ja-JP" sz="2800" b="1" dirty="0"/>
              <a:t>Financial ADR</a:t>
            </a:r>
          </a:p>
          <a:p>
            <a:pPr marL="609600" indent="-609600" eaLnBrk="1" hangingPunct="1">
              <a:lnSpc>
                <a:spcPct val="80000"/>
              </a:lnSpc>
              <a:buFontTx/>
              <a:buNone/>
            </a:pPr>
            <a:endParaRPr lang="en-US" altLang="ja-JP" sz="2800" b="1" dirty="0"/>
          </a:p>
          <a:p>
            <a:pPr marL="609600" indent="-609600" eaLnBrk="1" hangingPunct="1">
              <a:lnSpc>
                <a:spcPct val="80000"/>
              </a:lnSpc>
              <a:buFontTx/>
              <a:buNone/>
            </a:pPr>
            <a:r>
              <a:rPr lang="en-US" altLang="ja-JP" sz="2400" dirty="0"/>
              <a:t> </a:t>
            </a:r>
            <a:r>
              <a:rPr lang="en-US" altLang="ja-JP" sz="2800" b="1" dirty="0">
                <a:solidFill>
                  <a:srgbClr val="0000FF"/>
                </a:solidFill>
              </a:rPr>
              <a:t>                                                 </a:t>
            </a:r>
            <a:r>
              <a:rPr lang="en-US" altLang="ja-JP" sz="2400" dirty="0">
                <a:solidFill>
                  <a:srgbClr val="0000FF"/>
                </a:solidFill>
              </a:rPr>
              <a:t>Nomination based on      </a:t>
            </a:r>
          </a:p>
          <a:p>
            <a:pPr marL="609600" indent="-609600" eaLnBrk="1" hangingPunct="1">
              <a:lnSpc>
                <a:spcPct val="80000"/>
              </a:lnSpc>
              <a:buFontTx/>
              <a:buNone/>
            </a:pPr>
            <a:r>
              <a:rPr lang="en-US" altLang="ja-JP" sz="2400" dirty="0">
                <a:solidFill>
                  <a:srgbClr val="0000FF"/>
                </a:solidFill>
              </a:rPr>
              <a:t>                                                         application &amp; Monitoring</a:t>
            </a:r>
          </a:p>
          <a:p>
            <a:pPr marL="609600" indent="-609600" eaLnBrk="1" hangingPunct="1">
              <a:lnSpc>
                <a:spcPct val="80000"/>
              </a:lnSpc>
              <a:buFontTx/>
              <a:buNone/>
            </a:pPr>
            <a:r>
              <a:rPr lang="ja-JP" altLang="en-US" sz="2400" dirty="0">
                <a:solidFill>
                  <a:srgbClr val="0000FF"/>
                </a:solidFill>
              </a:rPr>
              <a:t>　　　　　　</a:t>
            </a:r>
            <a:endParaRPr lang="en-US" altLang="ja-JP" sz="2400" dirty="0">
              <a:solidFill>
                <a:srgbClr val="0000FF"/>
              </a:solidFill>
            </a:endParaRPr>
          </a:p>
          <a:p>
            <a:pPr marL="609600" indent="-609600" eaLnBrk="1" hangingPunct="1">
              <a:lnSpc>
                <a:spcPct val="80000"/>
              </a:lnSpc>
              <a:buFontTx/>
              <a:buNone/>
            </a:pPr>
            <a:endParaRPr lang="en-US" altLang="ja-JP" sz="2400" dirty="0">
              <a:solidFill>
                <a:srgbClr val="0000FF"/>
              </a:solidFill>
            </a:endParaRPr>
          </a:p>
          <a:p>
            <a:pPr marL="609600" indent="-609600" eaLnBrk="1" hangingPunct="1">
              <a:lnSpc>
                <a:spcPct val="80000"/>
              </a:lnSpc>
              <a:buFontTx/>
              <a:buNone/>
            </a:pPr>
            <a:r>
              <a:rPr lang="en-US" altLang="ja-JP" sz="2400" dirty="0">
                <a:solidFill>
                  <a:srgbClr val="0000FF"/>
                </a:solidFill>
              </a:rPr>
              <a:t>                                                              Requests for </a:t>
            </a:r>
          </a:p>
          <a:p>
            <a:pPr marL="609600" indent="-609600" eaLnBrk="1" hangingPunct="1">
              <a:lnSpc>
                <a:spcPct val="80000"/>
              </a:lnSpc>
              <a:buFontTx/>
              <a:buNone/>
            </a:pPr>
            <a:r>
              <a:rPr lang="en-US" altLang="ja-JP" sz="2400" dirty="0">
                <a:solidFill>
                  <a:srgbClr val="0000FF"/>
                </a:solidFill>
              </a:rPr>
              <a:t>                                                              respect</a:t>
            </a:r>
          </a:p>
          <a:p>
            <a:pPr marL="609600" indent="-609600" eaLnBrk="1" hangingPunct="1">
              <a:lnSpc>
                <a:spcPct val="80000"/>
              </a:lnSpc>
              <a:buFontTx/>
              <a:buNone/>
            </a:pPr>
            <a:r>
              <a:rPr lang="en-US" altLang="ja-JP" sz="2400" dirty="0">
                <a:solidFill>
                  <a:srgbClr val="0000FF"/>
                </a:solidFill>
              </a:rPr>
              <a:t>                                                                         </a:t>
            </a:r>
            <a:r>
              <a:rPr lang="en-US" altLang="ja-JP" sz="2400" dirty="0">
                <a:solidFill>
                  <a:srgbClr val="FF0000"/>
                </a:solidFill>
              </a:rPr>
              <a:t>Contract</a:t>
            </a:r>
            <a:r>
              <a:rPr lang="en-US" altLang="ja-JP" sz="2400" dirty="0">
                <a:solidFill>
                  <a:srgbClr val="0000FF"/>
                </a:solidFill>
              </a:rPr>
              <a:t>                                                                     </a:t>
            </a:r>
          </a:p>
          <a:p>
            <a:pPr marL="609600" indent="-609600" eaLnBrk="1" hangingPunct="1">
              <a:lnSpc>
                <a:spcPct val="80000"/>
              </a:lnSpc>
              <a:buFontTx/>
              <a:buNone/>
            </a:pPr>
            <a:r>
              <a:rPr lang="en-US" altLang="ja-JP" sz="2400" dirty="0">
                <a:solidFill>
                  <a:srgbClr val="0000FF"/>
                </a:solidFill>
              </a:rPr>
              <a:t>            Application</a:t>
            </a:r>
          </a:p>
          <a:p>
            <a:pPr marL="609600" indent="-609600" eaLnBrk="1" hangingPunct="1">
              <a:lnSpc>
                <a:spcPct val="80000"/>
              </a:lnSpc>
              <a:buFontTx/>
              <a:buNone/>
            </a:pPr>
            <a:r>
              <a:rPr lang="en-US" altLang="ja-JP" sz="2400" dirty="0">
                <a:solidFill>
                  <a:srgbClr val="0000FF"/>
                </a:solidFill>
              </a:rPr>
              <a:t>        for Resolution                  Proposal  </a:t>
            </a:r>
          </a:p>
          <a:p>
            <a:pPr marL="609600" indent="-609600" eaLnBrk="1" hangingPunct="1">
              <a:lnSpc>
                <a:spcPct val="80000"/>
              </a:lnSpc>
              <a:buFontTx/>
              <a:buNone/>
            </a:pPr>
            <a:r>
              <a:rPr lang="en-US" altLang="ja-JP" sz="2400" dirty="0"/>
              <a:t> </a:t>
            </a:r>
            <a:r>
              <a:rPr lang="ja-JP" altLang="en-US" sz="2400" dirty="0"/>
              <a:t>             　</a:t>
            </a:r>
            <a:endParaRPr lang="en-US" altLang="ja-JP" sz="2400" dirty="0"/>
          </a:p>
        </p:txBody>
      </p:sp>
      <p:sp>
        <p:nvSpPr>
          <p:cNvPr id="103430" name="AutoShape 7"/>
          <p:cNvSpPr>
            <a:spLocks noChangeArrowheads="1"/>
          </p:cNvSpPr>
          <p:nvPr/>
        </p:nvSpPr>
        <p:spPr bwMode="auto">
          <a:xfrm rot="5400000">
            <a:off x="3518145" y="1410387"/>
            <a:ext cx="696204" cy="748733"/>
          </a:xfrm>
          <a:prstGeom prst="rightArrow">
            <a:avLst>
              <a:gd name="adj1" fmla="val 50000"/>
              <a:gd name="adj2" fmla="val 43543"/>
            </a:avLst>
          </a:prstGeom>
          <a:solidFill>
            <a:schemeClr val="accent1"/>
          </a:solidFill>
          <a:ln w="9525">
            <a:solidFill>
              <a:schemeClr val="tx1"/>
            </a:solidFill>
            <a:miter lim="800000"/>
            <a:headEnd/>
            <a:tailEnd/>
          </a:ln>
        </p:spPr>
        <p:txBody>
          <a:bodyPr wrap="none" anchor="ctr"/>
          <a:lstStyle/>
          <a:p>
            <a:endParaRPr lang="ja-JP" altLang="en-US"/>
          </a:p>
        </p:txBody>
      </p:sp>
      <p:sp>
        <p:nvSpPr>
          <p:cNvPr id="13" name="Rectangle 24"/>
          <p:cNvSpPr>
            <a:spLocks noChangeArrowheads="1"/>
          </p:cNvSpPr>
          <p:nvPr/>
        </p:nvSpPr>
        <p:spPr bwMode="auto">
          <a:xfrm>
            <a:off x="2771800" y="962222"/>
            <a:ext cx="2232248" cy="549935"/>
          </a:xfrm>
          <a:prstGeom prst="rect">
            <a:avLst/>
          </a:prstGeom>
          <a:solidFill>
            <a:srgbClr val="FFFF66"/>
          </a:solidFill>
          <a:ln w="9525">
            <a:solidFill>
              <a:schemeClr val="tx1"/>
            </a:solidFill>
            <a:miter lim="800000"/>
            <a:headEnd/>
            <a:tailEnd/>
          </a:ln>
        </p:spPr>
        <p:txBody>
          <a:bodyPr wrap="none" anchor="ctr"/>
          <a:lstStyle/>
          <a:p>
            <a:pPr algn="ctr"/>
            <a:r>
              <a:rPr lang="en-US" altLang="ja-JP" sz="2800" b="1" dirty="0"/>
              <a:t>F S A</a:t>
            </a:r>
          </a:p>
        </p:txBody>
      </p:sp>
      <p:sp>
        <p:nvSpPr>
          <p:cNvPr id="15" name="AutoShape 7"/>
          <p:cNvSpPr>
            <a:spLocks noChangeArrowheads="1"/>
          </p:cNvSpPr>
          <p:nvPr/>
        </p:nvSpPr>
        <p:spPr bwMode="auto">
          <a:xfrm rot="16200000">
            <a:off x="2905449" y="4066704"/>
            <a:ext cx="1605852" cy="431106"/>
          </a:xfrm>
          <a:prstGeom prst="rightArrow">
            <a:avLst>
              <a:gd name="adj1" fmla="val 50000"/>
              <a:gd name="adj2" fmla="val 43543"/>
            </a:avLst>
          </a:prstGeom>
          <a:solidFill>
            <a:srgbClr val="CCFF66"/>
          </a:solidFill>
          <a:ln w="9525">
            <a:solidFill>
              <a:schemeClr val="tx1"/>
            </a:solidFill>
            <a:miter lim="800000"/>
            <a:headEnd/>
            <a:tailEnd/>
          </a:ln>
        </p:spPr>
        <p:txBody>
          <a:bodyPr wrap="none" anchor="ctr"/>
          <a:lstStyle/>
          <a:p>
            <a:endParaRPr lang="ja-JP" altLang="en-US"/>
          </a:p>
        </p:txBody>
      </p:sp>
      <p:sp>
        <p:nvSpPr>
          <p:cNvPr id="22" name="Abgerundetes Rechteck 21"/>
          <p:cNvSpPr/>
          <p:nvPr/>
        </p:nvSpPr>
        <p:spPr>
          <a:xfrm>
            <a:off x="2241562" y="2160075"/>
            <a:ext cx="2933624" cy="1224963"/>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solidFill>
                  <a:schemeClr val="tx1"/>
                </a:solidFill>
              </a:rPr>
              <a:t>Financial ADR</a:t>
            </a:r>
          </a:p>
          <a:p>
            <a:pPr algn="ctr"/>
            <a:r>
              <a:rPr lang="de-DE" sz="2800" b="1" dirty="0">
                <a:solidFill>
                  <a:schemeClr val="tx1"/>
                </a:solidFill>
              </a:rPr>
              <a:t>Institution</a:t>
            </a:r>
          </a:p>
        </p:txBody>
      </p:sp>
      <p:sp>
        <p:nvSpPr>
          <p:cNvPr id="24" name="Rectangle 24"/>
          <p:cNvSpPr>
            <a:spLocks noChangeArrowheads="1"/>
          </p:cNvSpPr>
          <p:nvPr/>
        </p:nvSpPr>
        <p:spPr bwMode="auto">
          <a:xfrm>
            <a:off x="786739" y="4869160"/>
            <a:ext cx="2273093" cy="1296144"/>
          </a:xfrm>
          <a:prstGeom prst="rect">
            <a:avLst/>
          </a:prstGeom>
          <a:solidFill>
            <a:srgbClr val="FFFF66"/>
          </a:solidFill>
          <a:ln w="9525">
            <a:solidFill>
              <a:schemeClr val="tx1"/>
            </a:solidFill>
            <a:miter lim="800000"/>
            <a:headEnd/>
            <a:tailEnd/>
          </a:ln>
        </p:spPr>
        <p:txBody>
          <a:bodyPr wrap="none" anchor="ctr"/>
          <a:lstStyle/>
          <a:p>
            <a:pPr algn="ctr"/>
            <a:r>
              <a:rPr lang="en-US" altLang="ja-JP" sz="2000" b="1" dirty="0"/>
              <a:t> </a:t>
            </a:r>
            <a:r>
              <a:rPr lang="en-US" altLang="ja-JP" sz="2400" dirty="0"/>
              <a:t>Users of</a:t>
            </a:r>
          </a:p>
          <a:p>
            <a:pPr algn="ctr"/>
            <a:r>
              <a:rPr lang="en-US" altLang="ja-JP" sz="2400" dirty="0"/>
              <a:t>Financial </a:t>
            </a:r>
          </a:p>
          <a:p>
            <a:pPr algn="ctr"/>
            <a:r>
              <a:rPr lang="en-US" altLang="ja-JP" sz="2400" dirty="0"/>
              <a:t>Service</a:t>
            </a:r>
            <a:endParaRPr lang="en-US" altLang="ja-JP" sz="2000" b="1" dirty="0"/>
          </a:p>
        </p:txBody>
      </p:sp>
      <p:sp>
        <p:nvSpPr>
          <p:cNvPr id="27" name="Rectangle 24"/>
          <p:cNvSpPr>
            <a:spLocks noChangeArrowheads="1"/>
          </p:cNvSpPr>
          <p:nvPr/>
        </p:nvSpPr>
        <p:spPr bwMode="auto">
          <a:xfrm>
            <a:off x="4860032" y="4939193"/>
            <a:ext cx="2015456" cy="1226111"/>
          </a:xfrm>
          <a:prstGeom prst="rect">
            <a:avLst/>
          </a:prstGeom>
          <a:solidFill>
            <a:srgbClr val="FFFF66"/>
          </a:solidFill>
          <a:ln w="9525">
            <a:solidFill>
              <a:schemeClr val="tx1"/>
            </a:solidFill>
            <a:miter lim="800000"/>
            <a:headEnd/>
            <a:tailEnd/>
          </a:ln>
        </p:spPr>
        <p:txBody>
          <a:bodyPr wrap="none" anchor="ctr"/>
          <a:lstStyle/>
          <a:p>
            <a:pPr algn="ctr"/>
            <a:r>
              <a:rPr lang="en-US" altLang="ja-JP" sz="2400" dirty="0"/>
              <a:t>Financial </a:t>
            </a:r>
          </a:p>
          <a:p>
            <a:pPr algn="ctr"/>
            <a:r>
              <a:rPr lang="en-US" altLang="ja-JP" sz="2400" dirty="0"/>
              <a:t>Institutions</a:t>
            </a:r>
          </a:p>
        </p:txBody>
      </p:sp>
      <p:sp>
        <p:nvSpPr>
          <p:cNvPr id="28" name="AutoShape 7"/>
          <p:cNvSpPr>
            <a:spLocks noChangeArrowheads="1"/>
          </p:cNvSpPr>
          <p:nvPr/>
        </p:nvSpPr>
        <p:spPr bwMode="auto">
          <a:xfrm rot="5400000">
            <a:off x="3480571" y="4060335"/>
            <a:ext cx="1605852" cy="431106"/>
          </a:xfrm>
          <a:prstGeom prst="rightArrow">
            <a:avLst>
              <a:gd name="adj1" fmla="val 50000"/>
              <a:gd name="adj2" fmla="val 43543"/>
            </a:avLst>
          </a:prstGeom>
          <a:solidFill>
            <a:srgbClr val="CCFF66"/>
          </a:solidFill>
          <a:ln w="9525">
            <a:solidFill>
              <a:schemeClr val="tx1"/>
            </a:solidFill>
            <a:miter lim="800000"/>
            <a:headEnd/>
            <a:tailEnd/>
          </a:ln>
        </p:spPr>
        <p:txBody>
          <a:bodyPr wrap="none" anchor="ctr"/>
          <a:lstStyle/>
          <a:p>
            <a:endParaRPr lang="ja-JP" altLang="en-US"/>
          </a:p>
        </p:txBody>
      </p:sp>
      <p:sp>
        <p:nvSpPr>
          <p:cNvPr id="4" name="Pfeil nach links und rechts 3"/>
          <p:cNvSpPr/>
          <p:nvPr/>
        </p:nvSpPr>
        <p:spPr>
          <a:xfrm flipH="1">
            <a:off x="3163003" y="5386137"/>
            <a:ext cx="1584177" cy="563143"/>
          </a:xfrm>
          <a:prstGeom prst="leftRightArrow">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矢印: U ターン 2">
            <a:extLst>
              <a:ext uri="{FF2B5EF4-FFF2-40B4-BE49-F238E27FC236}">
                <a16:creationId xmlns:a16="http://schemas.microsoft.com/office/drawing/2014/main" id="{58E20A77-77D7-4F5A-A807-148A2F378F56}"/>
              </a:ext>
            </a:extLst>
          </p:cNvPr>
          <p:cNvSpPr/>
          <p:nvPr/>
        </p:nvSpPr>
        <p:spPr>
          <a:xfrm rot="5400000">
            <a:off x="5034880" y="2811760"/>
            <a:ext cx="3384376" cy="2746648"/>
          </a:xfrm>
          <a:prstGeom prst="uturnArrow">
            <a:avLst>
              <a:gd name="adj1" fmla="val 8894"/>
              <a:gd name="adj2" fmla="val 25000"/>
              <a:gd name="adj3" fmla="val 14361"/>
              <a:gd name="adj4" fmla="val 43750"/>
              <a:gd name="adj5" fmla="val 419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165540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14</a:t>
            </a:fld>
            <a:endParaRPr lang="en-US" altLang="ja-JP" sz="1400"/>
          </a:p>
        </p:txBody>
      </p:sp>
      <p:sp>
        <p:nvSpPr>
          <p:cNvPr id="78850" name="Rectangle 3"/>
          <p:cNvSpPr>
            <a:spLocks noGrp="1" noChangeArrowheads="1"/>
          </p:cNvSpPr>
          <p:nvPr>
            <p:ph type="body" idx="4294967295"/>
          </p:nvPr>
        </p:nvSpPr>
        <p:spPr>
          <a:xfrm>
            <a:off x="305780" y="972018"/>
            <a:ext cx="8730716" cy="5595787"/>
          </a:xfrm>
        </p:spPr>
        <p:txBody>
          <a:bodyPr/>
          <a:lstStyle/>
          <a:p>
            <a:pPr marL="0" indent="0" eaLnBrk="1" hangingPunct="1">
              <a:lnSpc>
                <a:spcPct val="80000"/>
              </a:lnSpc>
              <a:buNone/>
            </a:pPr>
            <a:r>
              <a:rPr lang="en-US" altLang="ja-JP" sz="2400" dirty="0">
                <a:ea typeface="ＭＳ ゴシック" pitchFamily="49" charset="-128"/>
                <a:cs typeface="Tahoma" pitchFamily="34" charset="0"/>
              </a:rPr>
              <a:t>ADR center ideally covers various types of financial services. However, in reality, such system may not work effectively.</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400" dirty="0">
                <a:ea typeface="ＭＳ ゴシック" pitchFamily="49" charset="-128"/>
                <a:cs typeface="Tahoma" pitchFamily="34" charset="0"/>
              </a:rPr>
              <a:t>        Establish ADR</a:t>
            </a: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Institution</a:t>
            </a: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in each</a:t>
            </a: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sector</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Insurance</a:t>
            </a: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Life</a:t>
            </a: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insurance</a:t>
            </a:r>
            <a:r>
              <a:rPr lang="ja-JP" altLang="en-US" sz="2400" dirty="0">
                <a:ea typeface="ＭＳ ゴシック" pitchFamily="49" charset="-128"/>
                <a:cs typeface="Tahoma" pitchFamily="34" charset="0"/>
              </a:rPr>
              <a:t> </a:t>
            </a:r>
            <a:endParaRPr lang="en-US" altLang="ja-JP" sz="2400" dirty="0">
              <a:ea typeface="ＭＳ ゴシック" pitchFamily="49" charset="-128"/>
              <a:cs typeface="Tahoma" pitchFamily="34" charset="0"/>
            </a:endParaRPr>
          </a:p>
          <a:p>
            <a:pPr marL="0" indent="0" eaLnBrk="1" hangingPunct="1">
              <a:lnSpc>
                <a:spcPct val="80000"/>
              </a:lnSpc>
              <a:buNone/>
            </a:pP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Non-life</a:t>
            </a: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insurance</a:t>
            </a: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(General</a:t>
            </a:r>
            <a:r>
              <a:rPr lang="ja-JP" altLang="en-US" sz="2400" dirty="0">
                <a:ea typeface="ＭＳ ゴシック" pitchFamily="49" charset="-128"/>
                <a:cs typeface="Tahoma" pitchFamily="34" charset="0"/>
              </a:rPr>
              <a:t> </a:t>
            </a:r>
            <a:r>
              <a:rPr lang="en-US" altLang="ja-JP" sz="2400" dirty="0">
                <a:ea typeface="ＭＳ ゴシック" pitchFamily="49" charset="-128"/>
                <a:cs typeface="Tahoma" pitchFamily="34" charset="0"/>
              </a:rPr>
              <a:t>Insurance)</a:t>
            </a:r>
          </a:p>
          <a:p>
            <a:pPr marL="0" indent="0" eaLnBrk="1" hangingPunct="1">
              <a:lnSpc>
                <a:spcPct val="80000"/>
              </a:lnSpc>
              <a:buNone/>
            </a:pPr>
            <a:r>
              <a:rPr lang="en-US" altLang="ja-JP" sz="2400" dirty="0">
                <a:ea typeface="ＭＳ ゴシック" pitchFamily="49" charset="-128"/>
                <a:cs typeface="Tahoma" pitchFamily="34" charset="0"/>
              </a:rPr>
              <a:t>                       Insurance by Foreign insurance companies</a:t>
            </a:r>
          </a:p>
          <a:p>
            <a:pPr marL="0" indent="0" eaLnBrk="1" hangingPunct="1">
              <a:lnSpc>
                <a:spcPct val="80000"/>
              </a:lnSpc>
              <a:buNone/>
            </a:pPr>
            <a:r>
              <a:rPr lang="en-US" altLang="ja-JP" sz="2400" dirty="0">
                <a:ea typeface="ＭＳ ゴシック" pitchFamily="49" charset="-128"/>
                <a:cs typeface="Tahoma" pitchFamily="34" charset="0"/>
              </a:rPr>
              <a:t>                       Short-term and small amount of insurance</a:t>
            </a: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Mutual Aid (</a:t>
            </a:r>
            <a:r>
              <a:rPr lang="en-US" altLang="ja-JP" sz="2400" dirty="0" err="1">
                <a:solidFill>
                  <a:srgbClr val="0000FF"/>
                </a:solidFill>
                <a:ea typeface="ＭＳ ゴシック" pitchFamily="49" charset="-128"/>
                <a:cs typeface="Tahoma" pitchFamily="34" charset="0"/>
              </a:rPr>
              <a:t>Kyosai</a:t>
            </a:r>
            <a:r>
              <a:rPr lang="en-US" altLang="ja-JP" sz="2400" dirty="0">
                <a:solidFill>
                  <a:srgbClr val="0000FF"/>
                </a:solidFill>
                <a:ea typeface="ＭＳ ゴシック" pitchFamily="49" charset="-128"/>
                <a:cs typeface="Tahoma" pitchFamily="34" charset="0"/>
              </a:rPr>
              <a:t> insurance)</a:t>
            </a:r>
          </a:p>
          <a:p>
            <a:pPr marL="0" indent="0" eaLnBrk="1" hangingPunct="1">
              <a:lnSpc>
                <a:spcPct val="80000"/>
              </a:lnSpc>
              <a:buNone/>
            </a:pPr>
            <a:endParaRPr lang="en-US" altLang="ja-JP" sz="2400"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Bank</a:t>
            </a: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Trust bank</a:t>
            </a: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Various Loans</a:t>
            </a: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Securities and others</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  </a:t>
            </a:r>
            <a:endParaRPr lang="en-US" altLang="ja-JP" sz="2800"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Financial</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
        <p:nvSpPr>
          <p:cNvPr id="3" name="矢印: 下 2">
            <a:extLst>
              <a:ext uri="{FF2B5EF4-FFF2-40B4-BE49-F238E27FC236}">
                <a16:creationId xmlns:a16="http://schemas.microsoft.com/office/drawing/2014/main" id="{35BEA5F3-68C1-4C88-B714-AFF5975AA25A}"/>
              </a:ext>
            </a:extLst>
          </p:cNvPr>
          <p:cNvSpPr/>
          <p:nvPr/>
        </p:nvSpPr>
        <p:spPr>
          <a:xfrm rot="16200000">
            <a:off x="405796" y="1906572"/>
            <a:ext cx="484632" cy="505152"/>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CC4DD550-080D-4504-B21E-729B0F42BC18}"/>
              </a:ext>
            </a:extLst>
          </p:cNvPr>
          <p:cNvSpPr/>
          <p:nvPr/>
        </p:nvSpPr>
        <p:spPr>
          <a:xfrm>
            <a:off x="4572000" y="4797152"/>
            <a:ext cx="4266220" cy="1312768"/>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rPr>
              <a:t>ADR system linked with the supervisory scheme</a:t>
            </a:r>
            <a:endParaRPr kumimoji="1" lang="ja-JP" altLang="en-US" sz="2400" dirty="0">
              <a:solidFill>
                <a:schemeClr val="tx1"/>
              </a:solidFill>
            </a:endParaRPr>
          </a:p>
        </p:txBody>
      </p:sp>
    </p:spTree>
    <p:extLst>
      <p:ext uri="{BB962C8B-B14F-4D97-AF65-F5344CB8AC3E}">
        <p14:creationId xmlns:p14="http://schemas.microsoft.com/office/powerpoint/2010/main" val="308651361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15</a:t>
            </a:fld>
            <a:endParaRPr lang="en-US" altLang="ja-JP" sz="1400"/>
          </a:p>
        </p:txBody>
      </p:sp>
      <p:sp>
        <p:nvSpPr>
          <p:cNvPr id="78850" name="Rectangle 3"/>
          <p:cNvSpPr>
            <a:spLocks noGrp="1" noChangeArrowheads="1"/>
          </p:cNvSpPr>
          <p:nvPr>
            <p:ph type="body" idx="4294967295"/>
          </p:nvPr>
        </p:nvSpPr>
        <p:spPr>
          <a:xfrm>
            <a:off x="305780" y="972018"/>
            <a:ext cx="8532440" cy="5595787"/>
          </a:xfrm>
        </p:spPr>
        <p:txBody>
          <a:bodyPr/>
          <a:lstStyle/>
          <a:p>
            <a:pPr marL="0" indent="0" eaLnBrk="1" hangingPunct="1">
              <a:lnSpc>
                <a:spcPct val="80000"/>
              </a:lnSpc>
              <a:buNone/>
            </a:pPr>
            <a:r>
              <a:rPr lang="en-US" altLang="ja-JP" sz="2800" dirty="0">
                <a:ea typeface="ＭＳ ゴシック" pitchFamily="49" charset="-128"/>
                <a:cs typeface="Tahoma" pitchFamily="34" charset="0"/>
              </a:rPr>
              <a:t>ADR Centers and Area of disputes covered</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eaLnBrk="1" hangingPunct="1">
              <a:lnSpc>
                <a:spcPct val="80000"/>
              </a:lnSpc>
              <a:buFont typeface="Arial" panose="020B0604020202020204" pitchFamily="34" charset="0"/>
              <a:buChar char="•"/>
            </a:pPr>
            <a:r>
              <a:rPr lang="en-US" altLang="ja-JP" sz="2400" b="1" dirty="0">
                <a:solidFill>
                  <a:srgbClr val="0000FF"/>
                </a:solidFill>
                <a:ea typeface="ＭＳ ゴシック" pitchFamily="49" charset="-128"/>
                <a:cs typeface="Tahoma" pitchFamily="34" charset="0"/>
              </a:rPr>
              <a:t>Japan Cooperative Insurance Association</a:t>
            </a:r>
          </a:p>
          <a:p>
            <a:pPr marL="0" indent="0" eaLnBrk="1" hangingPunct="1">
              <a:lnSpc>
                <a:spcPct val="80000"/>
              </a:lnSpc>
              <a:buNone/>
            </a:pPr>
            <a:r>
              <a:rPr lang="en-US" altLang="ja-JP" sz="2800" dirty="0">
                <a:solidFill>
                  <a:srgbClr val="0000FF"/>
                </a:solidFill>
                <a:ea typeface="ＭＳ ゴシック" pitchFamily="49" charset="-128"/>
                <a:cs typeface="Tahoma" pitchFamily="34" charset="0"/>
              </a:rPr>
              <a:t>    </a:t>
            </a:r>
            <a:r>
              <a:rPr lang="en-US" altLang="ja-JP" sz="2400" dirty="0">
                <a:ea typeface="ＭＳ ゴシック" pitchFamily="49" charset="-128"/>
                <a:cs typeface="Tahoma" pitchFamily="34" charset="0"/>
              </a:rPr>
              <a:t>for cooperative insurance called </a:t>
            </a:r>
            <a:r>
              <a:rPr lang="en-US" altLang="ja-JP" sz="2400" dirty="0" err="1">
                <a:ea typeface="ＭＳ ゴシック" pitchFamily="49" charset="-128"/>
                <a:cs typeface="Tahoma" pitchFamily="34" charset="0"/>
              </a:rPr>
              <a:t>Kyosai</a:t>
            </a:r>
            <a:r>
              <a:rPr lang="en-US" altLang="ja-JP" sz="2400" dirty="0">
                <a:ea typeface="ＭＳ ゴシック" pitchFamily="49" charset="-128"/>
                <a:cs typeface="Tahoma" pitchFamily="34" charset="0"/>
              </a:rPr>
              <a:t>  (not under FSA)</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Insurance ADR</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graphicFrame>
        <p:nvGraphicFramePr>
          <p:cNvPr id="2" name="表 1">
            <a:extLst>
              <a:ext uri="{FF2B5EF4-FFF2-40B4-BE49-F238E27FC236}">
                <a16:creationId xmlns:a16="http://schemas.microsoft.com/office/drawing/2014/main" id="{6C7094E8-A3B7-4084-87FB-440D7D037335}"/>
              </a:ext>
            </a:extLst>
          </p:cNvPr>
          <p:cNvGraphicFramePr>
            <a:graphicFrameLocks noGrp="1"/>
          </p:cNvGraphicFramePr>
          <p:nvPr>
            <p:extLst>
              <p:ext uri="{D42A27DB-BD31-4B8C-83A1-F6EECF244321}">
                <p14:modId xmlns:p14="http://schemas.microsoft.com/office/powerpoint/2010/main" val="4161906039"/>
              </p:ext>
            </p:extLst>
          </p:nvPr>
        </p:nvGraphicFramePr>
        <p:xfrm>
          <a:off x="251520" y="1628804"/>
          <a:ext cx="8532440" cy="3877056"/>
        </p:xfrm>
        <a:graphic>
          <a:graphicData uri="http://schemas.openxmlformats.org/drawingml/2006/table">
            <a:tbl>
              <a:tblPr firstRow="1" bandRow="1">
                <a:tableStyleId>{5940675A-B579-460E-94D1-54222C63F5DA}</a:tableStyleId>
              </a:tblPr>
              <a:tblGrid>
                <a:gridCol w="3888432">
                  <a:extLst>
                    <a:ext uri="{9D8B030D-6E8A-4147-A177-3AD203B41FA5}">
                      <a16:colId xmlns:a16="http://schemas.microsoft.com/office/drawing/2014/main" val="1076472734"/>
                    </a:ext>
                  </a:extLst>
                </a:gridCol>
                <a:gridCol w="4644008">
                  <a:extLst>
                    <a:ext uri="{9D8B030D-6E8A-4147-A177-3AD203B41FA5}">
                      <a16:colId xmlns:a16="http://schemas.microsoft.com/office/drawing/2014/main" val="3950081309"/>
                    </a:ext>
                  </a:extLst>
                </a:gridCol>
              </a:tblGrid>
              <a:tr h="620692">
                <a:tc>
                  <a:txBody>
                    <a:bodyPr/>
                    <a:lstStyle/>
                    <a:p>
                      <a:pPr marL="0" indent="0" eaLnBrk="1" hangingPunct="1">
                        <a:lnSpc>
                          <a:spcPct val="80000"/>
                        </a:lnSpc>
                        <a:buNone/>
                      </a:pPr>
                      <a:r>
                        <a:rPr lang="en-US" altLang="ja-JP" sz="2400" b="1" dirty="0">
                          <a:solidFill>
                            <a:srgbClr val="0000FF"/>
                          </a:solidFill>
                          <a:ea typeface="ＭＳ ゴシック" pitchFamily="49" charset="-128"/>
                          <a:cs typeface="Tahoma" pitchFamily="34" charset="0"/>
                        </a:rPr>
                        <a:t>Life Insurance Consultation Center </a:t>
                      </a:r>
                      <a:endParaRPr kumimoji="1" lang="ja-JP" altLang="en-US" sz="2400" dirty="0"/>
                    </a:p>
                  </a:txBody>
                  <a:tcPr/>
                </a:tc>
                <a:tc>
                  <a:txBody>
                    <a:bodyPr/>
                    <a:lstStyle/>
                    <a:p>
                      <a:r>
                        <a:rPr kumimoji="1" lang="en-US" altLang="ja-JP" sz="2400" dirty="0"/>
                        <a:t>Life insurance companies </a:t>
                      </a:r>
                      <a:endParaRPr kumimoji="1" lang="ja-JP" altLang="en-US" sz="2400" dirty="0"/>
                    </a:p>
                  </a:txBody>
                  <a:tcPr/>
                </a:tc>
                <a:extLst>
                  <a:ext uri="{0D108BD9-81ED-4DB2-BD59-A6C34878D82A}">
                    <a16:rowId xmlns:a16="http://schemas.microsoft.com/office/drawing/2014/main" val="1193169895"/>
                  </a:ext>
                </a:extLst>
              </a:tr>
              <a:tr h="1090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b="1" dirty="0">
                          <a:solidFill>
                            <a:srgbClr val="0000FF"/>
                          </a:solidFill>
                          <a:ea typeface="ＭＳ ゴシック" pitchFamily="49" charset="-128"/>
                          <a:cs typeface="Tahoma" pitchFamily="34" charset="0"/>
                        </a:rPr>
                        <a:t>General Insurance Counseling and ADR Centers</a:t>
                      </a:r>
                      <a:endParaRPr kumimoji="1" lang="ja-JP" altLang="en-US" sz="2400" dirty="0"/>
                    </a:p>
                  </a:txBody>
                  <a:tcPr/>
                </a:tc>
                <a:tc>
                  <a:txBody>
                    <a:bodyPr/>
                    <a:lstStyle/>
                    <a:p>
                      <a:r>
                        <a:rPr kumimoji="1" lang="en-US" altLang="ja-JP" sz="2400" dirty="0"/>
                        <a:t>Member general insurance companies of the Association of General Insurance</a:t>
                      </a:r>
                      <a:endParaRPr kumimoji="1" lang="ja-JP" altLang="en-US" sz="2400" dirty="0"/>
                    </a:p>
                  </a:txBody>
                  <a:tcPr/>
                </a:tc>
                <a:extLst>
                  <a:ext uri="{0D108BD9-81ED-4DB2-BD59-A6C34878D82A}">
                    <a16:rowId xmlns:a16="http://schemas.microsoft.com/office/drawing/2014/main" val="2098058866"/>
                  </a:ext>
                </a:extLst>
              </a:tr>
              <a:tr h="798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b="1" dirty="0">
                          <a:solidFill>
                            <a:srgbClr val="0000FF"/>
                          </a:solidFill>
                          <a:ea typeface="ＭＳ ゴシック" pitchFamily="49" charset="-128"/>
                          <a:cs typeface="Tahoma" pitchFamily="34" charset="0"/>
                        </a:rPr>
                        <a:t>Insurance Ombudsman</a:t>
                      </a:r>
                    </a:p>
                    <a:p>
                      <a:endParaRPr kumimoji="1" lang="ja-JP" altLang="en-US" sz="2400" dirty="0"/>
                    </a:p>
                  </a:txBody>
                  <a:tcPr/>
                </a:tc>
                <a:tc>
                  <a:txBody>
                    <a:bodyPr/>
                    <a:lstStyle/>
                    <a:p>
                      <a:r>
                        <a:rPr kumimoji="1" lang="en-US" altLang="ja-JP" sz="2400" dirty="0"/>
                        <a:t>Foreign general insurance company, Insurance broker</a:t>
                      </a:r>
                      <a:endParaRPr kumimoji="1" lang="ja-JP" altLang="en-US" sz="2400" dirty="0"/>
                    </a:p>
                  </a:txBody>
                  <a:tcPr/>
                </a:tc>
                <a:extLst>
                  <a:ext uri="{0D108BD9-81ED-4DB2-BD59-A6C34878D82A}">
                    <a16:rowId xmlns:a16="http://schemas.microsoft.com/office/drawing/2014/main" val="1564351755"/>
                  </a:ext>
                </a:extLst>
              </a:tr>
              <a:tr h="1090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b="1" dirty="0">
                          <a:solidFill>
                            <a:srgbClr val="0000FF"/>
                          </a:solidFill>
                          <a:ea typeface="ＭＳ ゴシック" pitchFamily="49" charset="-128"/>
                          <a:cs typeface="Tahoma" pitchFamily="34" charset="0"/>
                        </a:rPr>
                        <a:t>Association of Small amount and short-term insurance</a:t>
                      </a:r>
                      <a:endParaRPr kumimoji="1" lang="ja-JP" altLang="en-US" sz="2400" dirty="0"/>
                    </a:p>
                  </a:txBody>
                  <a:tcPr/>
                </a:tc>
                <a:tc>
                  <a:txBody>
                    <a:bodyPr/>
                    <a:lstStyle/>
                    <a:p>
                      <a:r>
                        <a:rPr kumimoji="1" lang="en-US" altLang="ja-JP" sz="2400" dirty="0"/>
                        <a:t>Small amount and short-term insurance companies</a:t>
                      </a:r>
                      <a:endParaRPr kumimoji="1" lang="ja-JP" altLang="en-US" sz="2400" dirty="0"/>
                    </a:p>
                  </a:txBody>
                  <a:tcPr/>
                </a:tc>
                <a:extLst>
                  <a:ext uri="{0D108BD9-81ED-4DB2-BD59-A6C34878D82A}">
                    <a16:rowId xmlns:a16="http://schemas.microsoft.com/office/drawing/2014/main" val="262951798"/>
                  </a:ext>
                </a:extLst>
              </a:tr>
            </a:tbl>
          </a:graphicData>
        </a:graphic>
      </p:graphicFrame>
    </p:spTree>
    <p:extLst>
      <p:ext uri="{BB962C8B-B14F-4D97-AF65-F5344CB8AC3E}">
        <p14:creationId xmlns:p14="http://schemas.microsoft.com/office/powerpoint/2010/main" val="1959048657"/>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16</a:t>
            </a:fld>
            <a:endParaRPr lang="en-US" altLang="ja-JP" sz="1400"/>
          </a:p>
        </p:txBody>
      </p:sp>
      <p:sp>
        <p:nvSpPr>
          <p:cNvPr id="78850" name="Rectangle 3"/>
          <p:cNvSpPr>
            <a:spLocks noGrp="1" noChangeArrowheads="1"/>
          </p:cNvSpPr>
          <p:nvPr>
            <p:ph type="body" idx="4294967295"/>
          </p:nvPr>
        </p:nvSpPr>
        <p:spPr>
          <a:xfrm>
            <a:off x="154360" y="970882"/>
            <a:ext cx="8532440" cy="5595787"/>
          </a:xfrm>
        </p:spPr>
        <p:txBody>
          <a:bodyPr/>
          <a:lstStyle/>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                            </a:t>
            </a:r>
            <a:r>
              <a:rPr lang="en-US" altLang="ja-JP" sz="2400" dirty="0">
                <a:ea typeface="ＭＳ ゴシック" pitchFamily="49" charset="-128"/>
                <a:cs typeface="Tahoma" pitchFamily="34" charset="0"/>
              </a:rPr>
              <a:t>Complaints</a:t>
            </a:r>
          </a:p>
          <a:p>
            <a:pPr marL="0" indent="0" eaLnBrk="1" hangingPunct="1">
              <a:lnSpc>
                <a:spcPct val="80000"/>
              </a:lnSpc>
              <a:buNone/>
            </a:pPr>
            <a:r>
              <a:rPr lang="en-US" altLang="ja-JP" sz="2400" dirty="0">
                <a:ea typeface="ＭＳ ゴシック" pitchFamily="49" charset="-128"/>
                <a:cs typeface="Tahoma" pitchFamily="34" charset="0"/>
              </a:rPr>
              <a:t>                                 Provision of information &amp;</a:t>
            </a:r>
          </a:p>
          <a:p>
            <a:pPr marL="0" indent="0" eaLnBrk="1" hangingPunct="1">
              <a:lnSpc>
                <a:spcPct val="80000"/>
              </a:lnSpc>
              <a:buNone/>
            </a:pPr>
            <a:r>
              <a:rPr lang="en-US" altLang="ja-JP" sz="2400" dirty="0">
                <a:ea typeface="ＭＳ ゴシック" pitchFamily="49" charset="-128"/>
                <a:cs typeface="Tahoma" pitchFamily="34" charset="0"/>
              </a:rPr>
              <a:t>                                 Explanation of the issue</a:t>
            </a:r>
          </a:p>
          <a:p>
            <a:pPr marL="0" indent="0" eaLnBrk="1" hangingPunct="1">
              <a:lnSpc>
                <a:spcPct val="80000"/>
              </a:lnSpc>
              <a:buNone/>
            </a:pPr>
            <a:r>
              <a:rPr lang="en-US" altLang="ja-JP" sz="2400" dirty="0">
                <a:ea typeface="ＭＳ ゴシック" pitchFamily="49" charset="-128"/>
                <a:cs typeface="Tahoma" pitchFamily="34" charset="0"/>
              </a:rPr>
              <a:t>                                 Advice for direct negotiation             </a:t>
            </a:r>
          </a:p>
          <a:p>
            <a:pPr marL="0" indent="0" eaLnBrk="1" hangingPunct="1">
              <a:lnSpc>
                <a:spcPct val="80000"/>
              </a:lnSpc>
              <a:buNone/>
            </a:pPr>
            <a:r>
              <a:rPr lang="en-US" altLang="ja-JP" sz="2400" dirty="0">
                <a:ea typeface="ＭＳ ゴシック" pitchFamily="49" charset="-128"/>
                <a:cs typeface="Tahoma" pitchFamily="34" charset="0"/>
              </a:rPr>
              <a:t>                                 Request to settle disputes</a:t>
            </a:r>
          </a:p>
          <a:p>
            <a:pPr marL="0" indent="0" eaLnBrk="1" hangingPunct="1">
              <a:lnSpc>
                <a:spcPct val="80000"/>
              </a:lnSpc>
              <a:buNone/>
            </a:pPr>
            <a:r>
              <a:rPr lang="en-US" altLang="ja-JP" sz="2400" dirty="0">
                <a:ea typeface="ＭＳ ゴシック" pitchFamily="49" charset="-128"/>
                <a:cs typeface="Tahoma" pitchFamily="34" charset="0"/>
              </a:rPr>
              <a:t>  </a:t>
            </a:r>
          </a:p>
          <a:p>
            <a:pPr marL="0" indent="0" eaLnBrk="1" hangingPunct="1">
              <a:lnSpc>
                <a:spcPct val="80000"/>
              </a:lnSpc>
              <a:buNone/>
            </a:pPr>
            <a:r>
              <a:rPr lang="en-US" altLang="ja-JP" sz="2400" dirty="0">
                <a:ea typeface="ＭＳ ゴシック" pitchFamily="49" charset="-128"/>
                <a:cs typeface="Tahoma" pitchFamily="34" charset="0"/>
              </a:rPr>
              <a:t>                                 </a:t>
            </a:r>
          </a:p>
          <a:p>
            <a:pPr marL="0" indent="0" eaLnBrk="1" hangingPunct="1">
              <a:lnSpc>
                <a:spcPct val="80000"/>
              </a:lnSpc>
              <a:buNone/>
            </a:pPr>
            <a:r>
              <a:rPr lang="en-US" altLang="ja-JP" sz="2400" dirty="0">
                <a:ea typeface="ＭＳ ゴシック" pitchFamily="49" charset="-128"/>
                <a:cs typeface="Tahoma" pitchFamily="34" charset="0"/>
              </a:rPr>
              <a:t>                                Application for resolution</a:t>
            </a:r>
          </a:p>
          <a:p>
            <a:pPr marL="0" indent="0" eaLnBrk="1" hangingPunct="1">
              <a:lnSpc>
                <a:spcPct val="80000"/>
              </a:lnSpc>
              <a:buNone/>
            </a:pPr>
            <a:r>
              <a:rPr lang="en-US" altLang="ja-JP" sz="2400" dirty="0">
                <a:ea typeface="ＭＳ ゴシック" pitchFamily="49" charset="-128"/>
                <a:cs typeface="Tahoma" pitchFamily="34" charset="0"/>
              </a:rPr>
              <a:t>                                 </a:t>
            </a:r>
            <a:r>
              <a:rPr lang="en-US" altLang="ja-JP" sz="2400" u="sng" dirty="0">
                <a:ea typeface="ＭＳ ゴシック" pitchFamily="49" charset="-128"/>
                <a:cs typeface="Tahoma" pitchFamily="34" charset="0"/>
              </a:rPr>
              <a:t>Examination and Decision</a:t>
            </a:r>
          </a:p>
          <a:p>
            <a:pPr marL="0" indent="0" eaLnBrk="1" hangingPunct="1">
              <a:lnSpc>
                <a:spcPct val="80000"/>
              </a:lnSpc>
              <a:buNone/>
            </a:pPr>
            <a:r>
              <a:rPr lang="en-US" altLang="ja-JP" sz="2400" dirty="0">
                <a:ea typeface="ＭＳ ゴシック" pitchFamily="49" charset="-128"/>
                <a:cs typeface="Tahoma" pitchFamily="34" charset="0"/>
              </a:rPr>
              <a:t>                                 If OK, proposal of solution</a:t>
            </a:r>
          </a:p>
          <a:p>
            <a:pPr marL="0" indent="0" eaLnBrk="1" hangingPunct="1">
              <a:lnSpc>
                <a:spcPct val="80000"/>
              </a:lnSpc>
              <a:buNone/>
            </a:pPr>
            <a:r>
              <a:rPr lang="en-US" altLang="ja-JP" sz="2400" dirty="0">
                <a:ea typeface="ＭＳ ゴシック" pitchFamily="49" charset="-128"/>
                <a:cs typeface="Tahoma" pitchFamily="34" charset="0"/>
              </a:rPr>
              <a:t>                                 If not relevant, decline the </a:t>
            </a:r>
          </a:p>
          <a:p>
            <a:pPr marL="0" indent="0" eaLnBrk="1" hangingPunct="1">
              <a:lnSpc>
                <a:spcPct val="80000"/>
              </a:lnSpc>
              <a:buNone/>
            </a:pPr>
            <a:r>
              <a:rPr lang="en-US" altLang="ja-JP" sz="2400" dirty="0">
                <a:ea typeface="ＭＳ ゴシック" pitchFamily="49" charset="-128"/>
                <a:cs typeface="Tahoma" pitchFamily="34" charset="0"/>
              </a:rPr>
              <a:t>                                 application with reasons  </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Process under the Insurance</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
        <p:nvSpPr>
          <p:cNvPr id="7" name="矢印: 下 6">
            <a:extLst>
              <a:ext uri="{FF2B5EF4-FFF2-40B4-BE49-F238E27FC236}">
                <a16:creationId xmlns:a16="http://schemas.microsoft.com/office/drawing/2014/main" id="{3C34D854-3B61-4130-B5C2-66D984A6D633}"/>
              </a:ext>
            </a:extLst>
          </p:cNvPr>
          <p:cNvSpPr/>
          <p:nvPr/>
        </p:nvSpPr>
        <p:spPr>
          <a:xfrm rot="5400000">
            <a:off x="2418820" y="1660345"/>
            <a:ext cx="360040" cy="50405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下 8">
            <a:extLst>
              <a:ext uri="{FF2B5EF4-FFF2-40B4-BE49-F238E27FC236}">
                <a16:creationId xmlns:a16="http://schemas.microsoft.com/office/drawing/2014/main" id="{8D464FF8-DE7E-4424-9F14-58AA5016C584}"/>
              </a:ext>
            </a:extLst>
          </p:cNvPr>
          <p:cNvSpPr/>
          <p:nvPr/>
        </p:nvSpPr>
        <p:spPr>
          <a:xfrm rot="5400000">
            <a:off x="2440622" y="2397209"/>
            <a:ext cx="360040" cy="50405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DC3FA134-E5E0-4A67-BDFB-CFD84F5E6B1D}"/>
              </a:ext>
            </a:extLst>
          </p:cNvPr>
          <p:cNvSpPr/>
          <p:nvPr/>
        </p:nvSpPr>
        <p:spPr>
          <a:xfrm>
            <a:off x="454968" y="1266374"/>
            <a:ext cx="1452736" cy="2138677"/>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rPr>
              <a:t>Policy-holder,</a:t>
            </a:r>
          </a:p>
          <a:p>
            <a:pPr algn="ctr"/>
            <a:r>
              <a:rPr kumimoji="1" lang="en-US" altLang="ja-JP" sz="2400" dirty="0">
                <a:solidFill>
                  <a:schemeClr val="tx1"/>
                </a:solidFill>
              </a:rPr>
              <a:t>Assured e</a:t>
            </a:r>
            <a:r>
              <a:rPr lang="en-US" altLang="ja-JP" sz="2400" dirty="0">
                <a:solidFill>
                  <a:schemeClr val="tx1"/>
                </a:solidFill>
              </a:rPr>
              <a:t>tc.</a:t>
            </a:r>
          </a:p>
          <a:p>
            <a:pPr algn="ctr"/>
            <a:endParaRPr kumimoji="1" lang="ja-JP" altLang="en-US" sz="2400" dirty="0">
              <a:solidFill>
                <a:schemeClr val="tx1"/>
              </a:solidFill>
            </a:endParaRPr>
          </a:p>
        </p:txBody>
      </p:sp>
      <p:sp>
        <p:nvSpPr>
          <p:cNvPr id="11" name="矢印: 下 10">
            <a:extLst>
              <a:ext uri="{FF2B5EF4-FFF2-40B4-BE49-F238E27FC236}">
                <a16:creationId xmlns:a16="http://schemas.microsoft.com/office/drawing/2014/main" id="{5F808D5F-4594-4821-923E-7FF1547B83D8}"/>
              </a:ext>
            </a:extLst>
          </p:cNvPr>
          <p:cNvSpPr/>
          <p:nvPr/>
        </p:nvSpPr>
        <p:spPr>
          <a:xfrm rot="16200000">
            <a:off x="6661348" y="2793595"/>
            <a:ext cx="360040" cy="50405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B4AC46A8-30BA-4818-A483-10F2BADC637D}"/>
              </a:ext>
            </a:extLst>
          </p:cNvPr>
          <p:cNvSpPr/>
          <p:nvPr/>
        </p:nvSpPr>
        <p:spPr>
          <a:xfrm>
            <a:off x="7236296" y="1295048"/>
            <a:ext cx="1307604" cy="2110003"/>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rPr>
              <a:t>Insurer</a:t>
            </a:r>
            <a:endParaRPr kumimoji="1" lang="ja-JP" altLang="en-US" sz="2400" dirty="0">
              <a:solidFill>
                <a:schemeClr val="tx1"/>
              </a:solidFill>
            </a:endParaRPr>
          </a:p>
        </p:txBody>
      </p:sp>
      <p:sp>
        <p:nvSpPr>
          <p:cNvPr id="13" name="四角形: 角を丸くする 12">
            <a:extLst>
              <a:ext uri="{FF2B5EF4-FFF2-40B4-BE49-F238E27FC236}">
                <a16:creationId xmlns:a16="http://schemas.microsoft.com/office/drawing/2014/main" id="{FFF958BF-A828-430A-AA1B-B02451E3880D}"/>
              </a:ext>
            </a:extLst>
          </p:cNvPr>
          <p:cNvSpPr/>
          <p:nvPr/>
        </p:nvSpPr>
        <p:spPr>
          <a:xfrm>
            <a:off x="463825" y="3768775"/>
            <a:ext cx="1452736" cy="2138677"/>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rPr>
              <a:t>Policy-holder,</a:t>
            </a:r>
          </a:p>
          <a:p>
            <a:pPr algn="ctr"/>
            <a:r>
              <a:rPr kumimoji="1" lang="en-US" altLang="ja-JP" sz="2400" dirty="0">
                <a:solidFill>
                  <a:schemeClr val="tx1"/>
                </a:solidFill>
              </a:rPr>
              <a:t>Assured e</a:t>
            </a:r>
            <a:r>
              <a:rPr lang="en-US" altLang="ja-JP" sz="2400" dirty="0">
                <a:solidFill>
                  <a:schemeClr val="tx1"/>
                </a:solidFill>
              </a:rPr>
              <a:t>tc.</a:t>
            </a:r>
          </a:p>
          <a:p>
            <a:pPr algn="ctr"/>
            <a:endParaRPr kumimoji="1" lang="ja-JP" altLang="en-US" sz="2400" dirty="0">
              <a:solidFill>
                <a:schemeClr val="tx1"/>
              </a:solidFill>
            </a:endParaRPr>
          </a:p>
        </p:txBody>
      </p:sp>
      <p:sp>
        <p:nvSpPr>
          <p:cNvPr id="14" name="矢印: 下 13">
            <a:extLst>
              <a:ext uri="{FF2B5EF4-FFF2-40B4-BE49-F238E27FC236}">
                <a16:creationId xmlns:a16="http://schemas.microsoft.com/office/drawing/2014/main" id="{088FBBB4-5339-481E-B886-58F02497919A}"/>
              </a:ext>
            </a:extLst>
          </p:cNvPr>
          <p:cNvSpPr/>
          <p:nvPr/>
        </p:nvSpPr>
        <p:spPr>
          <a:xfrm rot="16200000">
            <a:off x="2292860" y="3900930"/>
            <a:ext cx="360040" cy="504056"/>
          </a:xfrm>
          <a:prstGeom prst="downArrow">
            <a:avLst/>
          </a:prstGeom>
          <a:solidFill>
            <a:srgbClr val="FF99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矢印: 下 14">
            <a:extLst>
              <a:ext uri="{FF2B5EF4-FFF2-40B4-BE49-F238E27FC236}">
                <a16:creationId xmlns:a16="http://schemas.microsoft.com/office/drawing/2014/main" id="{5C37EFC5-1C86-4EC5-8AFD-BE1A215035A5}"/>
              </a:ext>
            </a:extLst>
          </p:cNvPr>
          <p:cNvSpPr/>
          <p:nvPr/>
        </p:nvSpPr>
        <p:spPr>
          <a:xfrm rot="16200000">
            <a:off x="6682868" y="4633941"/>
            <a:ext cx="360040" cy="504056"/>
          </a:xfrm>
          <a:prstGeom prst="downArrow">
            <a:avLst/>
          </a:prstGeom>
          <a:solidFill>
            <a:srgbClr val="FF99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A194A278-B58D-4F2F-BE5B-D48401D587C2}"/>
              </a:ext>
            </a:extLst>
          </p:cNvPr>
          <p:cNvSpPr/>
          <p:nvPr/>
        </p:nvSpPr>
        <p:spPr>
          <a:xfrm rot="5400000">
            <a:off x="2483758" y="4573232"/>
            <a:ext cx="360040" cy="504056"/>
          </a:xfrm>
          <a:prstGeom prst="downArrow">
            <a:avLst/>
          </a:prstGeom>
          <a:solidFill>
            <a:srgbClr val="FF99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四角形: 角を丸くする 16">
            <a:extLst>
              <a:ext uri="{FF2B5EF4-FFF2-40B4-BE49-F238E27FC236}">
                <a16:creationId xmlns:a16="http://schemas.microsoft.com/office/drawing/2014/main" id="{84985AD5-3C39-48EF-B500-C965EC10BA3E}"/>
              </a:ext>
            </a:extLst>
          </p:cNvPr>
          <p:cNvSpPr/>
          <p:nvPr/>
        </p:nvSpPr>
        <p:spPr>
          <a:xfrm>
            <a:off x="7236296" y="3770259"/>
            <a:ext cx="1307604" cy="2110003"/>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rPr>
              <a:t>Insurer</a:t>
            </a:r>
            <a:endParaRPr kumimoji="1" lang="ja-JP" altLang="en-US" sz="2400" dirty="0">
              <a:solidFill>
                <a:schemeClr val="tx1"/>
              </a:solidFill>
            </a:endParaRPr>
          </a:p>
        </p:txBody>
      </p:sp>
      <p:sp>
        <p:nvSpPr>
          <p:cNvPr id="18" name="矢印: 下 17">
            <a:extLst>
              <a:ext uri="{FF2B5EF4-FFF2-40B4-BE49-F238E27FC236}">
                <a16:creationId xmlns:a16="http://schemas.microsoft.com/office/drawing/2014/main" id="{2FC2EC3A-142C-4FB6-807A-E71C35C92CC3}"/>
              </a:ext>
            </a:extLst>
          </p:cNvPr>
          <p:cNvSpPr/>
          <p:nvPr/>
        </p:nvSpPr>
        <p:spPr>
          <a:xfrm rot="5400000">
            <a:off x="2483758" y="4997834"/>
            <a:ext cx="360040" cy="504056"/>
          </a:xfrm>
          <a:prstGeom prst="downArrow">
            <a:avLst/>
          </a:prstGeom>
          <a:solidFill>
            <a:srgbClr val="FF99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四角形: 角を丸くする 2">
            <a:extLst>
              <a:ext uri="{FF2B5EF4-FFF2-40B4-BE49-F238E27FC236}">
                <a16:creationId xmlns:a16="http://schemas.microsoft.com/office/drawing/2014/main" id="{5ACBB9FD-B076-403F-9DCA-596C3D83EC15}"/>
              </a:ext>
            </a:extLst>
          </p:cNvPr>
          <p:cNvSpPr/>
          <p:nvPr/>
        </p:nvSpPr>
        <p:spPr>
          <a:xfrm>
            <a:off x="2716168" y="1199225"/>
            <a:ext cx="4007872" cy="50435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矢印: 下 19">
            <a:extLst>
              <a:ext uri="{FF2B5EF4-FFF2-40B4-BE49-F238E27FC236}">
                <a16:creationId xmlns:a16="http://schemas.microsoft.com/office/drawing/2014/main" id="{068A818A-27CB-4603-917B-00EB3A98DC2D}"/>
              </a:ext>
            </a:extLst>
          </p:cNvPr>
          <p:cNvSpPr/>
          <p:nvPr/>
        </p:nvSpPr>
        <p:spPr>
          <a:xfrm rot="16200000">
            <a:off x="2423913" y="1253528"/>
            <a:ext cx="360040" cy="504056"/>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0003786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17</a:t>
            </a:fld>
            <a:endParaRPr lang="en-US" altLang="ja-JP" sz="1400"/>
          </a:p>
        </p:txBody>
      </p:sp>
      <p:sp>
        <p:nvSpPr>
          <p:cNvPr id="78850" name="Rectangle 3"/>
          <p:cNvSpPr>
            <a:spLocks noGrp="1" noChangeArrowheads="1"/>
          </p:cNvSpPr>
          <p:nvPr>
            <p:ph type="body" idx="4294967295"/>
          </p:nvPr>
        </p:nvSpPr>
        <p:spPr>
          <a:xfrm>
            <a:off x="305780" y="972018"/>
            <a:ext cx="8730716" cy="5595787"/>
          </a:xfrm>
        </p:spPr>
        <p:txBody>
          <a:bodyPr/>
          <a:lstStyle/>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ADR Institutions organized by the Associations</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Pro and Con of the Japanese System</a:t>
            </a:r>
            <a:r>
              <a:rPr lang="en-US" altLang="ja-JP" sz="2400" b="1" dirty="0">
                <a:solidFill>
                  <a:srgbClr val="FF0066"/>
                </a:solidFill>
                <a:ea typeface="ＭＳ ゴシック" pitchFamily="49" charset="-128"/>
                <a:cs typeface="Tahoma" pitchFamily="34" charset="0"/>
              </a:rPr>
              <a:t>   </a:t>
            </a: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400" dirty="0">
                <a:ea typeface="ＭＳ ゴシック" pitchFamily="49" charset="-128"/>
                <a:cs typeface="Tahoma" pitchFamily="34" charset="0"/>
              </a:rPr>
              <a:t> </a:t>
            </a: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Pros   </a:t>
            </a:r>
            <a:r>
              <a:rPr lang="en-US" altLang="ja-JP" sz="2800" dirty="0">
                <a:ea typeface="ＭＳ ゴシック" pitchFamily="49" charset="-128"/>
                <a:cs typeface="Tahoma" pitchFamily="34" charset="0"/>
              </a:rPr>
              <a:t> </a:t>
            </a:r>
          </a:p>
          <a:p>
            <a:pPr marL="0" indent="0" eaLnBrk="1" hangingPunct="1">
              <a:lnSpc>
                <a:spcPct val="80000"/>
              </a:lnSpc>
              <a:buNone/>
            </a:pPr>
            <a:r>
              <a:rPr lang="en-US" altLang="ja-JP" sz="2800" dirty="0">
                <a:ea typeface="ＭＳ ゴシック" pitchFamily="49" charset="-128"/>
                <a:cs typeface="Tahoma" pitchFamily="34" charset="0"/>
              </a:rPr>
              <a:t> - effective for the regulator to monitor</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the</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market</a:t>
            </a:r>
            <a:r>
              <a:rPr lang="ja-JP" altLang="en-US" sz="2800" dirty="0">
                <a:ea typeface="ＭＳ ゴシック" pitchFamily="49" charset="-128"/>
                <a:cs typeface="Tahoma" pitchFamily="34" charset="0"/>
              </a:rPr>
              <a:t> </a:t>
            </a: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 - effective for responsible organization to control </a:t>
            </a:r>
          </a:p>
          <a:p>
            <a:pPr marL="0" indent="0" eaLnBrk="1" hangingPunct="1">
              <a:lnSpc>
                <a:spcPct val="80000"/>
              </a:lnSpc>
              <a:buNone/>
            </a:pPr>
            <a:r>
              <a:rPr lang="en-US" altLang="ja-JP" sz="2800" dirty="0">
                <a:ea typeface="ＭＳ ゴシック" pitchFamily="49" charset="-128"/>
                <a:cs typeface="Tahoma" pitchFamily="34" charset="0"/>
              </a:rPr>
              <a:t>   against member companies</a:t>
            </a:r>
          </a:p>
          <a:p>
            <a:pPr marL="0" indent="0" eaLnBrk="1" hangingPunct="1">
              <a:lnSpc>
                <a:spcPct val="80000"/>
              </a:lnSpc>
              <a:buNone/>
            </a:pPr>
            <a:r>
              <a:rPr lang="en-US" altLang="ja-JP" sz="2800" dirty="0">
                <a:ea typeface="ＭＳ ゴシック" pitchFamily="49" charset="-128"/>
                <a:cs typeface="Tahoma" pitchFamily="34" charset="0"/>
              </a:rPr>
              <a:t> - effective based on the specialties</a:t>
            </a: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 </a:t>
            </a:r>
            <a:r>
              <a:rPr lang="en-US" altLang="ja-JP" sz="2800" b="1" dirty="0">
                <a:solidFill>
                  <a:srgbClr val="0000FF"/>
                </a:solidFill>
                <a:ea typeface="ＭＳ ゴシック" pitchFamily="49" charset="-128"/>
                <a:cs typeface="Tahoma" pitchFamily="34" charset="0"/>
              </a:rPr>
              <a:t>Cons</a:t>
            </a:r>
          </a:p>
          <a:p>
            <a:pPr marL="0" indent="0" eaLnBrk="1" hangingPunct="1">
              <a:lnSpc>
                <a:spcPct val="80000"/>
              </a:lnSpc>
              <a:buNone/>
            </a:pPr>
            <a:r>
              <a:rPr lang="en-US" altLang="ja-JP" sz="2800" dirty="0">
                <a:ea typeface="ＭＳ ゴシック" pitchFamily="49" charset="-128"/>
                <a:cs typeface="Tahoma" pitchFamily="34" charset="0"/>
              </a:rPr>
              <a:t> - possibility of difference between institutions</a:t>
            </a:r>
          </a:p>
          <a:p>
            <a:pPr marL="0" indent="0" eaLnBrk="1" hangingPunct="1">
              <a:lnSpc>
                <a:spcPct val="80000"/>
              </a:lnSpc>
              <a:buNone/>
            </a:pPr>
            <a:r>
              <a:rPr lang="en-US" altLang="ja-JP" sz="2400" dirty="0">
                <a:ea typeface="ＭＳ ゴシック" pitchFamily="49" charset="-128"/>
                <a:cs typeface="Tahoma" pitchFamily="34" charset="0"/>
              </a:rPr>
              <a:t>   </a:t>
            </a:r>
          </a:p>
          <a:p>
            <a:pPr marL="0" indent="0" eaLnBrk="1" hangingPunct="1">
              <a:lnSpc>
                <a:spcPct val="80000"/>
              </a:lnSpc>
              <a:buNone/>
            </a:pPr>
            <a:r>
              <a:rPr lang="en-US" altLang="ja-JP" sz="2400" dirty="0">
                <a:ea typeface="ＭＳ ゴシック" pitchFamily="49" charset="-128"/>
                <a:cs typeface="Tahoma" pitchFamily="34" charset="0"/>
              </a:rPr>
              <a:t>   </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Insurance</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Institutions</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
        <p:nvSpPr>
          <p:cNvPr id="2" name="四角形: 角を丸くする 1">
            <a:extLst>
              <a:ext uri="{FF2B5EF4-FFF2-40B4-BE49-F238E27FC236}">
                <a16:creationId xmlns:a16="http://schemas.microsoft.com/office/drawing/2014/main" id="{B43B295E-E316-4856-B07B-C38D18389A25}"/>
              </a:ext>
            </a:extLst>
          </p:cNvPr>
          <p:cNvSpPr/>
          <p:nvPr/>
        </p:nvSpPr>
        <p:spPr>
          <a:xfrm>
            <a:off x="7020272" y="1880440"/>
            <a:ext cx="1512168" cy="1152121"/>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a:solidFill>
                  <a:schemeClr val="tx1"/>
                </a:solidFill>
              </a:rPr>
              <a:t>My View</a:t>
            </a:r>
            <a:endParaRPr kumimoji="1" lang="ja-JP" altLang="en-US" sz="3200" dirty="0">
              <a:solidFill>
                <a:schemeClr val="tx1"/>
              </a:solidFill>
            </a:endParaRPr>
          </a:p>
        </p:txBody>
      </p:sp>
    </p:spTree>
    <p:extLst>
      <p:ext uri="{BB962C8B-B14F-4D97-AF65-F5344CB8AC3E}">
        <p14:creationId xmlns:p14="http://schemas.microsoft.com/office/powerpoint/2010/main" val="46135230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18</a:t>
            </a:fld>
            <a:endParaRPr lang="en-US" altLang="ja-JP" sz="1400"/>
          </a:p>
        </p:txBody>
      </p:sp>
      <p:sp>
        <p:nvSpPr>
          <p:cNvPr id="78850" name="Rectangle 3"/>
          <p:cNvSpPr>
            <a:spLocks noGrp="1" noChangeArrowheads="1"/>
          </p:cNvSpPr>
          <p:nvPr>
            <p:ph type="body" idx="4294967295"/>
          </p:nvPr>
        </p:nvSpPr>
        <p:spPr>
          <a:xfrm>
            <a:off x="305780" y="1217589"/>
            <a:ext cx="8532440" cy="5595787"/>
          </a:xfrm>
        </p:spPr>
        <p:txBody>
          <a:bodyPr/>
          <a:lstStyle/>
          <a:p>
            <a:pPr marL="0" indent="0" eaLnBrk="1" hangingPunct="1">
              <a:lnSpc>
                <a:spcPct val="80000"/>
              </a:lnSpc>
              <a:buNone/>
            </a:pPr>
            <a:r>
              <a:rPr lang="en-US" altLang="ja-JP" sz="2800" dirty="0">
                <a:solidFill>
                  <a:srgbClr val="0000FF"/>
                </a:solidFill>
                <a:ea typeface="ＭＳ ゴシック" pitchFamily="49" charset="-128"/>
                <a:cs typeface="Tahoma" pitchFamily="34" charset="0"/>
              </a:rPr>
              <a:t>Three Steps</a:t>
            </a:r>
          </a:p>
          <a:p>
            <a:pPr marL="0" indent="0" eaLnBrk="1" hangingPunct="1">
              <a:lnSpc>
                <a:spcPct val="80000"/>
              </a:lnSpc>
              <a:buNone/>
            </a:pPr>
            <a:endParaRPr lang="en-US" altLang="ja-JP" sz="2800"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Consultation of </a:t>
            </a:r>
          </a:p>
          <a:p>
            <a:pPr marL="0" indent="0" eaLnBrk="1" hangingPunct="1">
              <a:lnSpc>
                <a:spcPct val="80000"/>
              </a:lnSpc>
              <a:buNone/>
            </a:pPr>
            <a:r>
              <a:rPr lang="en-US" altLang="ja-JP" sz="2800" dirty="0">
                <a:ea typeface="ＭＳ ゴシック" pitchFamily="49" charset="-128"/>
                <a:cs typeface="Tahoma" pitchFamily="34" charset="0"/>
              </a:rPr>
              <a:t>claims with </a:t>
            </a:r>
          </a:p>
          <a:p>
            <a:pPr marL="0" indent="0" eaLnBrk="1" hangingPunct="1">
              <a:lnSpc>
                <a:spcPct val="80000"/>
              </a:lnSpc>
              <a:buNone/>
            </a:pPr>
            <a:r>
              <a:rPr lang="en-US" altLang="ja-JP" sz="2800" dirty="0">
                <a:ea typeface="ＭＳ ゴシック" pitchFamily="49" charset="-128"/>
                <a:cs typeface="Tahoma" pitchFamily="34" charset="0"/>
              </a:rPr>
              <a:t>CS Section etc.</a:t>
            </a: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Complaints</a:t>
            </a:r>
            <a:r>
              <a:rPr lang="ja-JP" altLang="en-US" sz="2800" dirty="0">
                <a:ea typeface="ＭＳ ゴシック" pitchFamily="49" charset="-128"/>
                <a:cs typeface="Tahoma" pitchFamily="34" charset="0"/>
              </a:rPr>
              <a:t> </a:t>
            </a: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and consultation</a:t>
            </a: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Application</a:t>
            </a: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of </a:t>
            </a:r>
          </a:p>
          <a:p>
            <a:pPr marL="0" indent="0" eaLnBrk="1" hangingPunct="1">
              <a:lnSpc>
                <a:spcPct val="80000"/>
              </a:lnSpc>
              <a:buNone/>
            </a:pPr>
            <a:r>
              <a:rPr lang="en-US" altLang="ja-JP" sz="2800" dirty="0">
                <a:ea typeface="ＭＳ ゴシック" pitchFamily="49" charset="-128"/>
                <a:cs typeface="Tahoma" pitchFamily="34" charset="0"/>
              </a:rPr>
              <a:t>Resolution of Dispute</a:t>
            </a: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Monitoring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
        <p:nvSpPr>
          <p:cNvPr id="2" name="四角形: 角を丸くする 1">
            <a:extLst>
              <a:ext uri="{FF2B5EF4-FFF2-40B4-BE49-F238E27FC236}">
                <a16:creationId xmlns:a16="http://schemas.microsoft.com/office/drawing/2014/main" id="{236A5B66-C14B-41C1-9E9D-8414DBA20C86}"/>
              </a:ext>
            </a:extLst>
          </p:cNvPr>
          <p:cNvSpPr/>
          <p:nvPr/>
        </p:nvSpPr>
        <p:spPr>
          <a:xfrm>
            <a:off x="7452320" y="2005464"/>
            <a:ext cx="1152128" cy="3526564"/>
          </a:xfrm>
          <a:prstGeom prst="roundRect">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dirty="0">
                <a:ln w="0"/>
                <a:solidFill>
                  <a:schemeClr val="tx1"/>
                </a:solidFill>
                <a:effectLst>
                  <a:outerShdw blurRad="38100" dist="19050" dir="2700000" algn="tl" rotWithShape="0">
                    <a:schemeClr val="dk1">
                      <a:alpha val="40000"/>
                    </a:schemeClr>
                  </a:outerShdw>
                </a:effectLst>
              </a:rPr>
              <a:t>F</a:t>
            </a:r>
          </a:p>
          <a:p>
            <a:pPr algn="ctr"/>
            <a:r>
              <a:rPr kumimoji="1" lang="en-US" altLang="ja-JP" sz="3600" dirty="0">
                <a:ln w="0"/>
                <a:solidFill>
                  <a:schemeClr val="tx1"/>
                </a:solidFill>
                <a:effectLst>
                  <a:outerShdw blurRad="38100" dist="19050" dir="2700000" algn="tl" rotWithShape="0">
                    <a:schemeClr val="dk1">
                      <a:alpha val="40000"/>
                    </a:schemeClr>
                  </a:outerShdw>
                </a:effectLst>
              </a:rPr>
              <a:t>S</a:t>
            </a:r>
          </a:p>
          <a:p>
            <a:pPr algn="ctr"/>
            <a:r>
              <a:rPr kumimoji="1" lang="en-US" altLang="ja-JP" sz="3600" dirty="0">
                <a:ln w="0"/>
                <a:solidFill>
                  <a:schemeClr val="tx1"/>
                </a:solidFill>
                <a:effectLst>
                  <a:outerShdw blurRad="38100" dist="19050" dir="2700000" algn="tl" rotWithShape="0">
                    <a:schemeClr val="dk1">
                      <a:alpha val="40000"/>
                    </a:schemeClr>
                  </a:outerShdw>
                </a:effectLst>
              </a:rPr>
              <a:t>A</a:t>
            </a:r>
          </a:p>
          <a:p>
            <a:pPr algn="ctr"/>
            <a:endParaRPr kumimoji="1" lang="en-US" altLang="ja-JP" sz="3600" dirty="0">
              <a:ln w="0"/>
              <a:solidFill>
                <a:schemeClr val="tx1"/>
              </a:solidFill>
              <a:effectLst>
                <a:outerShdw blurRad="38100" dist="19050" dir="2700000" algn="tl" rotWithShape="0">
                  <a:schemeClr val="dk1">
                    <a:alpha val="40000"/>
                  </a:schemeClr>
                </a:outerShdw>
              </a:effectLst>
            </a:endParaRPr>
          </a:p>
          <a:p>
            <a:pPr algn="ctr"/>
            <a:r>
              <a:rPr lang="en-US" altLang="ja-JP" sz="3600" dirty="0">
                <a:ln w="0"/>
                <a:solidFill>
                  <a:schemeClr val="tx1"/>
                </a:solidFill>
                <a:effectLst>
                  <a:outerShdw blurRad="38100" dist="19050" dir="2700000" algn="tl" rotWithShape="0">
                    <a:schemeClr val="dk1">
                      <a:alpha val="40000"/>
                    </a:schemeClr>
                  </a:outerShdw>
                </a:effectLst>
              </a:rPr>
              <a:t> </a:t>
            </a:r>
            <a:r>
              <a:rPr lang="en-US" altLang="ja-JP" sz="3600" dirty="0" err="1">
                <a:ln w="0"/>
                <a:solidFill>
                  <a:schemeClr val="tx1"/>
                </a:solidFill>
                <a:effectLst>
                  <a:outerShdw blurRad="38100" dist="19050" dir="2700000" algn="tl" rotWithShape="0">
                    <a:schemeClr val="dk1">
                      <a:alpha val="40000"/>
                    </a:schemeClr>
                  </a:outerShdw>
                </a:effectLst>
              </a:rPr>
              <a:t>etc</a:t>
            </a:r>
            <a:endParaRPr kumimoji="1" lang="ja-JP" altLang="en-US" sz="3600" dirty="0">
              <a:ln w="0"/>
              <a:solidFill>
                <a:schemeClr val="tx1"/>
              </a:solidFill>
              <a:effectLst>
                <a:outerShdw blurRad="38100" dist="19050" dir="2700000" algn="tl" rotWithShape="0">
                  <a:schemeClr val="dk1">
                    <a:alpha val="40000"/>
                  </a:schemeClr>
                </a:outerShdw>
              </a:effectLst>
            </a:endParaRPr>
          </a:p>
        </p:txBody>
      </p:sp>
      <p:sp>
        <p:nvSpPr>
          <p:cNvPr id="3" name="矢印: 右 2">
            <a:extLst>
              <a:ext uri="{FF2B5EF4-FFF2-40B4-BE49-F238E27FC236}">
                <a16:creationId xmlns:a16="http://schemas.microsoft.com/office/drawing/2014/main" id="{60FB5ADE-B50F-4444-84D4-C60AE939413A}"/>
              </a:ext>
            </a:extLst>
          </p:cNvPr>
          <p:cNvSpPr/>
          <p:nvPr/>
        </p:nvSpPr>
        <p:spPr>
          <a:xfrm rot="10800000">
            <a:off x="5608507" y="4389162"/>
            <a:ext cx="1440160" cy="621071"/>
          </a:xfrm>
          <a:prstGeom prst="rightArrow">
            <a:avLst>
              <a:gd name="adj1" fmla="val 50000"/>
              <a:gd name="adj2" fmla="val 49070"/>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DD58838C-83E4-4C30-AAFF-DD58E29BBAE9}"/>
              </a:ext>
            </a:extLst>
          </p:cNvPr>
          <p:cNvSpPr txBox="1"/>
          <p:nvPr/>
        </p:nvSpPr>
        <p:spPr>
          <a:xfrm>
            <a:off x="5620292" y="1205686"/>
            <a:ext cx="1621160" cy="830997"/>
          </a:xfrm>
          <a:prstGeom prst="rect">
            <a:avLst/>
          </a:prstGeom>
          <a:noFill/>
        </p:spPr>
        <p:txBody>
          <a:bodyPr wrap="square" rtlCol="0">
            <a:spAutoFit/>
          </a:bodyPr>
          <a:lstStyle/>
          <a:p>
            <a:r>
              <a:rPr kumimoji="1" lang="en-US" altLang="ja-JP" sz="2400" dirty="0">
                <a:solidFill>
                  <a:srgbClr val="0000FF"/>
                </a:solidFill>
              </a:rPr>
              <a:t>Report </a:t>
            </a:r>
          </a:p>
          <a:p>
            <a:r>
              <a:rPr kumimoji="1" lang="en-US" altLang="ja-JP" sz="2400" dirty="0">
                <a:solidFill>
                  <a:srgbClr val="0000FF"/>
                </a:solidFill>
              </a:rPr>
              <a:t>Disclosure</a:t>
            </a:r>
            <a:endParaRPr kumimoji="1" lang="ja-JP" altLang="en-US" sz="2400" dirty="0">
              <a:solidFill>
                <a:srgbClr val="0000FF"/>
              </a:solidFill>
            </a:endParaRPr>
          </a:p>
        </p:txBody>
      </p:sp>
      <p:sp>
        <p:nvSpPr>
          <p:cNvPr id="10" name="テキスト ボックス 9">
            <a:extLst>
              <a:ext uri="{FF2B5EF4-FFF2-40B4-BE49-F238E27FC236}">
                <a16:creationId xmlns:a16="http://schemas.microsoft.com/office/drawing/2014/main" id="{5F8752E5-7948-464B-8551-B245EA5830CA}"/>
              </a:ext>
            </a:extLst>
          </p:cNvPr>
          <p:cNvSpPr txBox="1"/>
          <p:nvPr/>
        </p:nvSpPr>
        <p:spPr>
          <a:xfrm>
            <a:off x="5619424" y="5190291"/>
            <a:ext cx="1674808" cy="830997"/>
          </a:xfrm>
          <a:prstGeom prst="rect">
            <a:avLst/>
          </a:prstGeom>
          <a:noFill/>
        </p:spPr>
        <p:txBody>
          <a:bodyPr wrap="square" rtlCol="0">
            <a:spAutoFit/>
          </a:bodyPr>
          <a:lstStyle/>
          <a:p>
            <a:r>
              <a:rPr kumimoji="1" lang="en-US" altLang="ja-JP" sz="2400" dirty="0">
                <a:solidFill>
                  <a:srgbClr val="0000FF"/>
                </a:solidFill>
              </a:rPr>
              <a:t>Monitoring </a:t>
            </a:r>
          </a:p>
          <a:p>
            <a:r>
              <a:rPr kumimoji="1" lang="en-US" altLang="ja-JP" sz="2400" dirty="0">
                <a:solidFill>
                  <a:srgbClr val="0000FF"/>
                </a:solidFill>
              </a:rPr>
              <a:t>Sanction</a:t>
            </a:r>
            <a:endParaRPr kumimoji="1" lang="ja-JP" altLang="en-US" sz="2400" dirty="0">
              <a:solidFill>
                <a:srgbClr val="0000FF"/>
              </a:solidFill>
            </a:endParaRPr>
          </a:p>
        </p:txBody>
      </p:sp>
      <p:sp>
        <p:nvSpPr>
          <p:cNvPr id="11" name="四角形: 角を丸くする 10">
            <a:extLst>
              <a:ext uri="{FF2B5EF4-FFF2-40B4-BE49-F238E27FC236}">
                <a16:creationId xmlns:a16="http://schemas.microsoft.com/office/drawing/2014/main" id="{AF951812-EA39-46EF-B5AD-D57FE5601C68}"/>
              </a:ext>
            </a:extLst>
          </p:cNvPr>
          <p:cNvSpPr/>
          <p:nvPr/>
        </p:nvSpPr>
        <p:spPr>
          <a:xfrm>
            <a:off x="3419872" y="1918573"/>
            <a:ext cx="1926468" cy="1150387"/>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ln w="0"/>
                <a:solidFill>
                  <a:schemeClr val="tx1"/>
                </a:solidFill>
                <a:effectLst>
                  <a:outerShdw blurRad="38100" dist="19050" dir="2700000" algn="tl" rotWithShape="0">
                    <a:schemeClr val="dk1">
                      <a:alpha val="40000"/>
                    </a:schemeClr>
                  </a:outerShdw>
                </a:effectLst>
              </a:rPr>
              <a:t>company</a:t>
            </a:r>
            <a:endParaRPr kumimoji="1" lang="ja-JP" altLang="en-US" sz="2800" dirty="0">
              <a:ln w="0"/>
              <a:solidFill>
                <a:schemeClr val="tx1"/>
              </a:solidFill>
              <a:effectLst>
                <a:outerShdw blurRad="38100" dist="19050" dir="2700000" algn="tl" rotWithShape="0">
                  <a:schemeClr val="dk1">
                    <a:alpha val="40000"/>
                  </a:schemeClr>
                </a:outerShdw>
              </a:effectLst>
            </a:endParaRPr>
          </a:p>
        </p:txBody>
      </p:sp>
      <p:sp>
        <p:nvSpPr>
          <p:cNvPr id="12" name="四角形: 角を丸くする 11">
            <a:extLst>
              <a:ext uri="{FF2B5EF4-FFF2-40B4-BE49-F238E27FC236}">
                <a16:creationId xmlns:a16="http://schemas.microsoft.com/office/drawing/2014/main" id="{369E1A81-C827-4FEC-B857-09B31A538213}"/>
              </a:ext>
            </a:extLst>
          </p:cNvPr>
          <p:cNvSpPr/>
          <p:nvPr/>
        </p:nvSpPr>
        <p:spPr>
          <a:xfrm>
            <a:off x="3897867" y="3645039"/>
            <a:ext cx="1440161" cy="2232239"/>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ln w="0"/>
                <a:solidFill>
                  <a:schemeClr val="tx1"/>
                </a:solidFill>
                <a:effectLst>
                  <a:outerShdw blurRad="38100" dist="19050" dir="2700000" algn="tl" rotWithShape="0">
                    <a:schemeClr val="dk1">
                      <a:alpha val="40000"/>
                    </a:schemeClr>
                  </a:outerShdw>
                </a:effectLst>
              </a:rPr>
              <a:t>ADR</a:t>
            </a:r>
            <a:endParaRPr kumimoji="1" lang="ja-JP" altLang="en-US" sz="2800" dirty="0">
              <a:ln w="0"/>
              <a:solidFill>
                <a:schemeClr val="tx1"/>
              </a:solidFill>
              <a:effectLst>
                <a:outerShdw blurRad="38100" dist="19050" dir="2700000" algn="tl" rotWithShape="0">
                  <a:schemeClr val="dk1">
                    <a:alpha val="40000"/>
                  </a:schemeClr>
                </a:outerShdw>
              </a:effectLst>
            </a:endParaRPr>
          </a:p>
        </p:txBody>
      </p:sp>
      <p:sp>
        <p:nvSpPr>
          <p:cNvPr id="14" name="矢印: 右 13">
            <a:extLst>
              <a:ext uri="{FF2B5EF4-FFF2-40B4-BE49-F238E27FC236}">
                <a16:creationId xmlns:a16="http://schemas.microsoft.com/office/drawing/2014/main" id="{00B77AE6-4ACE-4B13-AA60-003EE483B06B}"/>
              </a:ext>
            </a:extLst>
          </p:cNvPr>
          <p:cNvSpPr/>
          <p:nvPr/>
        </p:nvSpPr>
        <p:spPr>
          <a:xfrm rot="10800000">
            <a:off x="5618028" y="2747764"/>
            <a:ext cx="1440160" cy="621071"/>
          </a:xfrm>
          <a:prstGeom prst="rightArrow">
            <a:avLst>
              <a:gd name="adj1" fmla="val 50000"/>
              <a:gd name="adj2" fmla="val 49070"/>
            </a:avLst>
          </a:prstGeom>
          <a:solidFill>
            <a:srgbClr val="CC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矢印: 右 14">
            <a:extLst>
              <a:ext uri="{FF2B5EF4-FFF2-40B4-BE49-F238E27FC236}">
                <a16:creationId xmlns:a16="http://schemas.microsoft.com/office/drawing/2014/main" id="{7FE1B559-7905-4C14-A4F1-12D49191B4EB}"/>
              </a:ext>
            </a:extLst>
          </p:cNvPr>
          <p:cNvSpPr/>
          <p:nvPr/>
        </p:nvSpPr>
        <p:spPr>
          <a:xfrm>
            <a:off x="5652120" y="2159857"/>
            <a:ext cx="1440160" cy="621071"/>
          </a:xfrm>
          <a:prstGeom prst="rightArrow">
            <a:avLst>
              <a:gd name="adj1" fmla="val 50000"/>
              <a:gd name="adj2" fmla="val 49070"/>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矢印: 右 15">
            <a:extLst>
              <a:ext uri="{FF2B5EF4-FFF2-40B4-BE49-F238E27FC236}">
                <a16:creationId xmlns:a16="http://schemas.microsoft.com/office/drawing/2014/main" id="{3ACB3F7C-58DF-49A5-A2A0-2E837C50F874}"/>
              </a:ext>
            </a:extLst>
          </p:cNvPr>
          <p:cNvSpPr/>
          <p:nvPr/>
        </p:nvSpPr>
        <p:spPr>
          <a:xfrm>
            <a:off x="5675094" y="3689644"/>
            <a:ext cx="1440160" cy="621071"/>
          </a:xfrm>
          <a:prstGeom prst="rightArrow">
            <a:avLst>
              <a:gd name="adj1" fmla="val 50000"/>
              <a:gd name="adj2" fmla="val 49070"/>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6814563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19</a:t>
            </a:fld>
            <a:endParaRPr lang="en-US" altLang="ja-JP" sz="1400"/>
          </a:p>
        </p:txBody>
      </p:sp>
      <p:sp>
        <p:nvSpPr>
          <p:cNvPr id="78850" name="Rectangle 3"/>
          <p:cNvSpPr>
            <a:spLocks noGrp="1" noChangeArrowheads="1"/>
          </p:cNvSpPr>
          <p:nvPr>
            <p:ph type="body" idx="4294967295"/>
          </p:nvPr>
        </p:nvSpPr>
        <p:spPr>
          <a:xfrm>
            <a:off x="251520" y="972018"/>
            <a:ext cx="8838220" cy="5595787"/>
          </a:xfrm>
        </p:spPr>
        <p:txBody>
          <a:bodyPr/>
          <a:lstStyle/>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The Life Insurance Association of Japan</a:t>
            </a: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Life Insurance Consultation Center (2015~)</a:t>
            </a: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   Arbitration Advisory Committee, Arbitration Council</a:t>
            </a:r>
          </a:p>
          <a:p>
            <a:pPr marL="0" indent="0" eaLnBrk="1" hangingPunct="1">
              <a:lnSpc>
                <a:spcPct val="80000"/>
              </a:lnSpc>
              <a:buNone/>
            </a:pPr>
            <a:endParaRPr lang="en-US" altLang="ja-JP" sz="2400" dirty="0">
              <a:ea typeface="ＭＳ ゴシック" pitchFamily="49" charset="-128"/>
              <a:cs typeface="Tahoma" pitchFamily="34" charset="0"/>
            </a:endParaRP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LICC contracts with Japanese and foreign life insurers.</a:t>
            </a: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51 offices in Japan for consultation for free</a:t>
            </a: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LIAJ and life insurance company conclude a contract on the  ADR procedures.</a:t>
            </a: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LIAJ gathers information on complaints from member companies and ADR center and discloses detailed information on disputes periodically. </a:t>
            </a: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In addition, LIAJ discloses the outlines of each individual case handled by the Arbitration Council.  (Details of 223 cases in 2018)</a:t>
            </a:r>
          </a:p>
          <a:p>
            <a:pPr marL="0" indent="0" eaLnBrk="1" hangingPunct="1">
              <a:lnSpc>
                <a:spcPct val="80000"/>
              </a:lnSpc>
              <a:buNone/>
            </a:pPr>
            <a:r>
              <a:rPr lang="en-US" altLang="ja-JP" sz="2400" dirty="0">
                <a:ea typeface="ＭＳ ゴシック" pitchFamily="49" charset="-128"/>
                <a:cs typeface="Tahoma" pitchFamily="34" charset="0"/>
              </a:rPr>
              <a:t>  </a:t>
            </a:r>
          </a:p>
          <a:p>
            <a:pPr marL="0" indent="0" eaLnBrk="1" hangingPunct="1">
              <a:lnSpc>
                <a:spcPct val="80000"/>
              </a:lnSpc>
              <a:buNone/>
            </a:pPr>
            <a:r>
              <a:rPr lang="en-US" altLang="ja-JP" sz="2400" dirty="0">
                <a:ea typeface="ＭＳ ゴシック" pitchFamily="49" charset="-128"/>
                <a:cs typeface="Tahoma" pitchFamily="34" charset="0"/>
              </a:rPr>
              <a:t> </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Life Insurance</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71887609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2</a:t>
            </a:fld>
            <a:endParaRPr lang="en-US" altLang="ja-JP" sz="1400"/>
          </a:p>
        </p:txBody>
      </p:sp>
      <p:sp>
        <p:nvSpPr>
          <p:cNvPr id="78850" name="Rectangle 3"/>
          <p:cNvSpPr>
            <a:spLocks noGrp="1" noChangeArrowheads="1"/>
          </p:cNvSpPr>
          <p:nvPr>
            <p:ph type="body" idx="4294967295"/>
          </p:nvPr>
        </p:nvSpPr>
        <p:spPr>
          <a:xfrm>
            <a:off x="467544" y="1269702"/>
            <a:ext cx="8532440" cy="5327650"/>
          </a:xfrm>
        </p:spPr>
        <p:txBody>
          <a:bodyPr/>
          <a:lstStyle/>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Area of Disputes</a:t>
            </a:r>
          </a:p>
          <a:p>
            <a:pPr marL="0" indent="0" eaLnBrk="1" hangingPunct="1">
              <a:lnSpc>
                <a:spcPct val="80000"/>
              </a:lnSpc>
              <a:buNone/>
            </a:pPr>
            <a:r>
              <a:rPr lang="en-US" altLang="ja-JP" sz="2400" dirty="0">
                <a:solidFill>
                  <a:srgbClr val="002060"/>
                </a:solidFill>
                <a:ea typeface="ＭＳ ゴシック" pitchFamily="49" charset="-128"/>
                <a:cs typeface="Tahoma" pitchFamily="34" charset="0"/>
              </a:rPr>
              <a:t>Payment of insurance claims, cancelation and return of premium, others</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Claiming Party</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policyholder and/or assured</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others</a:t>
            </a:r>
          </a:p>
          <a:p>
            <a:pPr marL="0" indent="0" eaLnBrk="1" hangingPunct="1">
              <a:lnSpc>
                <a:spcPct val="80000"/>
              </a:lnSpc>
              <a:buNone/>
            </a:pPr>
            <a:endParaRPr lang="en-US" altLang="ja-JP" sz="2400" dirty="0">
              <a:solidFill>
                <a:srgbClr val="002060"/>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Points of the disputes</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interpretation of insurance clauses</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application of causation rule</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assessment of loss or damage</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seller’s explanation at the time of contracting</a:t>
            </a:r>
          </a:p>
        </p:txBody>
      </p:sp>
      <p:sp>
        <p:nvSpPr>
          <p:cNvPr id="78851" name="Text Box 4"/>
          <p:cNvSpPr txBox="1">
            <a:spLocks noChangeArrowheads="1"/>
          </p:cNvSpPr>
          <p:nvPr/>
        </p:nvSpPr>
        <p:spPr bwMode="auto">
          <a:xfrm>
            <a:off x="107504" y="188640"/>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Types</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of</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Disputes for Insurance</a:t>
            </a:r>
          </a:p>
        </p:txBody>
      </p:sp>
      <p:sp>
        <p:nvSpPr>
          <p:cNvPr id="78852" name="Line 5"/>
          <p:cNvSpPr>
            <a:spLocks noChangeShapeType="1"/>
          </p:cNvSpPr>
          <p:nvPr/>
        </p:nvSpPr>
        <p:spPr bwMode="auto">
          <a:xfrm>
            <a:off x="0" y="908720"/>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113738167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20</a:t>
            </a:fld>
            <a:endParaRPr lang="en-US" altLang="ja-JP" sz="1400"/>
          </a:p>
        </p:txBody>
      </p:sp>
      <p:sp>
        <p:nvSpPr>
          <p:cNvPr id="78850" name="Rectangle 3"/>
          <p:cNvSpPr>
            <a:spLocks noGrp="1" noChangeArrowheads="1"/>
          </p:cNvSpPr>
          <p:nvPr>
            <p:ph type="body" idx="4294967295"/>
          </p:nvPr>
        </p:nvSpPr>
        <p:spPr>
          <a:xfrm>
            <a:off x="305780" y="972018"/>
            <a:ext cx="8532440" cy="5595787"/>
          </a:xfrm>
        </p:spPr>
        <p:txBody>
          <a:bodyPr/>
          <a:lstStyle/>
          <a:p>
            <a:pPr marL="0" indent="0" eaLnBrk="1" hangingPunct="1">
              <a:lnSpc>
                <a:spcPct val="80000"/>
              </a:lnSpc>
              <a:buNone/>
            </a:pPr>
            <a:r>
              <a:rPr lang="en-US" altLang="zh-CN" dirty="0"/>
              <a:t>Complaints to ADR Committee</a:t>
            </a:r>
          </a:p>
          <a:p>
            <a:pPr marL="0" indent="0" eaLnBrk="1" hangingPunct="1">
              <a:lnSpc>
                <a:spcPct val="80000"/>
              </a:lnSpc>
              <a:buNone/>
            </a:pPr>
            <a:r>
              <a:rPr lang="en-US" altLang="zh-CN" dirty="0"/>
              <a:t>     4219 cases in 2017</a:t>
            </a:r>
          </a:p>
          <a:p>
            <a:r>
              <a:rPr lang="en-US" altLang="ja-JP" sz="2800" dirty="0">
                <a:solidFill>
                  <a:srgbClr val="0000FF"/>
                </a:solidFill>
              </a:rPr>
              <a:t>15.1</a:t>
            </a:r>
            <a:r>
              <a:rPr lang="ja-JP" altLang="en-US" sz="2800" dirty="0">
                <a:solidFill>
                  <a:srgbClr val="0000FF"/>
                </a:solidFill>
              </a:rPr>
              <a:t>％ </a:t>
            </a:r>
            <a:r>
              <a:rPr lang="en-US" altLang="ja-JP" sz="2800" dirty="0"/>
              <a:t>(635 cases) were settled by the explanation by the center.</a:t>
            </a:r>
            <a:endParaRPr lang="ja-JP" altLang="en-US" sz="2800" dirty="0"/>
          </a:p>
          <a:p>
            <a:r>
              <a:rPr lang="en-US" altLang="ja-JP" sz="2800" dirty="0"/>
              <a:t>Center advised </a:t>
            </a:r>
            <a:r>
              <a:rPr lang="en-US" altLang="ja-JP" sz="2800" dirty="0">
                <a:solidFill>
                  <a:srgbClr val="0000FF"/>
                </a:solidFill>
              </a:rPr>
              <a:t>56.7</a:t>
            </a:r>
            <a:r>
              <a:rPr lang="ja-JP" altLang="en-US" sz="2800" dirty="0">
                <a:solidFill>
                  <a:srgbClr val="0000FF"/>
                </a:solidFill>
              </a:rPr>
              <a:t>％ </a:t>
            </a:r>
            <a:r>
              <a:rPr lang="en-US" altLang="ja-JP" sz="2800" dirty="0"/>
              <a:t>(2,393 cases) cases to consult with insurance company again based on its advice.</a:t>
            </a:r>
          </a:p>
          <a:p>
            <a:r>
              <a:rPr lang="en-US" altLang="ja-JP" sz="2800" dirty="0">
                <a:solidFill>
                  <a:srgbClr val="0000FF"/>
                </a:solidFill>
              </a:rPr>
              <a:t>24.2</a:t>
            </a:r>
            <a:r>
              <a:rPr lang="ja-JP" altLang="en-US" sz="2800" dirty="0">
                <a:solidFill>
                  <a:srgbClr val="0000FF"/>
                </a:solidFill>
              </a:rPr>
              <a:t>％ </a:t>
            </a:r>
            <a:r>
              <a:rPr lang="en-US" altLang="ja-JP" sz="2800" dirty="0"/>
              <a:t>(1,019 cases) were transferred to the Arbitration Council as the claim for dispute.</a:t>
            </a:r>
            <a:endParaRPr lang="ja-JP" altLang="en-US" sz="2800" dirty="0"/>
          </a:p>
          <a:p>
            <a:r>
              <a:rPr lang="en-US" altLang="ja-JP" sz="2800" dirty="0">
                <a:solidFill>
                  <a:srgbClr val="0000FF"/>
                </a:solidFill>
              </a:rPr>
              <a:t>4.1</a:t>
            </a:r>
            <a:r>
              <a:rPr lang="ja-JP" altLang="en-US" sz="2800" dirty="0">
                <a:solidFill>
                  <a:srgbClr val="0000FF"/>
                </a:solidFill>
              </a:rPr>
              <a:t>％ </a:t>
            </a:r>
            <a:r>
              <a:rPr lang="en-US" altLang="ja-JP" sz="2800" dirty="0"/>
              <a:t>(172cases) were cases applicant stopped consultation with the ADR center. </a:t>
            </a: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Life Insurance</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Outlines of Consultation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70012910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21</a:t>
            </a:fld>
            <a:endParaRPr lang="en-US" altLang="ja-JP" sz="1400"/>
          </a:p>
        </p:txBody>
      </p:sp>
      <p:sp>
        <p:nvSpPr>
          <p:cNvPr id="78850" name="Rectangle 3"/>
          <p:cNvSpPr>
            <a:spLocks noGrp="1" noChangeArrowheads="1"/>
          </p:cNvSpPr>
          <p:nvPr>
            <p:ph type="body" idx="4294967295"/>
          </p:nvPr>
        </p:nvSpPr>
        <p:spPr>
          <a:xfrm>
            <a:off x="260394" y="994399"/>
            <a:ext cx="8838220" cy="5595787"/>
          </a:xfrm>
        </p:spPr>
        <p:txBody>
          <a:bodyPr/>
          <a:lstStyle/>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The General Insurance Association of Japan</a:t>
            </a: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General Insurance ADR Center</a:t>
            </a:r>
          </a:p>
          <a:p>
            <a:pPr marL="0" indent="0" eaLnBrk="1" hangingPunct="1">
              <a:lnSpc>
                <a:spcPct val="80000"/>
              </a:lnSpc>
              <a:buNone/>
            </a:pPr>
            <a:r>
              <a:rPr lang="en-US" altLang="ja-JP" sz="2400" dirty="0">
                <a:solidFill>
                  <a:srgbClr val="0000FF"/>
                </a:solidFill>
                <a:ea typeface="ＭＳ ゴシック" pitchFamily="49" charset="-128"/>
                <a:cs typeface="Tahoma" pitchFamily="34" charset="0"/>
              </a:rPr>
              <a:t>   </a:t>
            </a:r>
            <a:endParaRPr lang="en-US" altLang="ja-JP" sz="2400" dirty="0">
              <a:ea typeface="ＭＳ ゴシック" pitchFamily="49" charset="-128"/>
              <a:cs typeface="Tahoma" pitchFamily="34" charset="0"/>
            </a:endParaRP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ADR Center accepts consultations for free of charge on the insurance policy issued by the Japanese general insurance companies, members of GIAJ </a:t>
            </a: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10 offices in Japan for consultation</a:t>
            </a: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GIAJ and general insurance company make a contract on the  ADR procedures. Insurance company needs to accept the recommendations by the ADR Resolution Member.</a:t>
            </a: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GIAJ discloses detailed information on disputes periodically. </a:t>
            </a:r>
          </a:p>
          <a:p>
            <a:pPr marL="0" indent="0" eaLnBrk="1" hangingPunct="1">
              <a:lnSpc>
                <a:spcPct val="80000"/>
              </a:lnSpc>
              <a:buNone/>
            </a:pPr>
            <a:r>
              <a:rPr lang="en-US" altLang="ja-JP" sz="2400" dirty="0">
                <a:ea typeface="ＭＳ ゴシック" pitchFamily="49" charset="-128"/>
                <a:cs typeface="Tahoma" pitchFamily="34" charset="0"/>
              </a:rPr>
              <a:t>    Ex.  3,922 complaints against GIAL ADR Center in 2017.</a:t>
            </a:r>
          </a:p>
          <a:p>
            <a:pPr eaLnBrk="1" hangingPunct="1">
              <a:lnSpc>
                <a:spcPct val="80000"/>
              </a:lnSpc>
              <a:buFont typeface="Wingdings" panose="05000000000000000000" pitchFamily="2" charset="2"/>
              <a:buChar char="n"/>
            </a:pPr>
            <a:r>
              <a:rPr lang="en-US" altLang="ja-JP" sz="2400" dirty="0">
                <a:ea typeface="ＭＳ ゴシック" pitchFamily="49" charset="-128"/>
                <a:cs typeface="Tahoma" pitchFamily="34" charset="0"/>
              </a:rPr>
              <a:t>In addition, GIAJ holds an advisory committee for the enhancement of CS including the activities of ADR Center.  </a:t>
            </a:r>
          </a:p>
          <a:p>
            <a:pPr marL="0" indent="0" eaLnBrk="1" hangingPunct="1">
              <a:lnSpc>
                <a:spcPct val="80000"/>
              </a:lnSpc>
              <a:buNone/>
            </a:pPr>
            <a:r>
              <a:rPr lang="en-US" altLang="ja-JP" sz="2400" dirty="0">
                <a:ea typeface="ＭＳ ゴシック" pitchFamily="49" charset="-128"/>
                <a:cs typeface="Tahoma" pitchFamily="34" charset="0"/>
              </a:rPr>
              <a:t> </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General Insurance</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54135643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22</a:t>
            </a:fld>
            <a:endParaRPr lang="en-US" altLang="ja-JP" sz="1400"/>
          </a:p>
        </p:txBody>
      </p:sp>
      <p:sp>
        <p:nvSpPr>
          <p:cNvPr id="78850" name="Rectangle 3"/>
          <p:cNvSpPr>
            <a:spLocks noGrp="1" noChangeArrowheads="1"/>
          </p:cNvSpPr>
          <p:nvPr>
            <p:ph type="body" idx="4294967295"/>
          </p:nvPr>
        </p:nvSpPr>
        <p:spPr>
          <a:xfrm>
            <a:off x="305780" y="972018"/>
            <a:ext cx="8532440" cy="5595787"/>
          </a:xfrm>
        </p:spPr>
        <p:txBody>
          <a:bodyPr/>
          <a:lstStyle/>
          <a:p>
            <a:pPr marL="0" indent="0" eaLnBrk="1" hangingPunct="1">
              <a:lnSpc>
                <a:spcPct val="80000"/>
              </a:lnSpc>
              <a:buNone/>
            </a:pPr>
            <a:r>
              <a:rPr lang="en-US" altLang="zh-CN" dirty="0">
                <a:solidFill>
                  <a:schemeClr val="accent4"/>
                </a:solidFill>
              </a:rPr>
              <a:t>Complaints to </a:t>
            </a:r>
            <a:r>
              <a:rPr lang="en-US" altLang="zh-CN" dirty="0">
                <a:solidFill>
                  <a:srgbClr val="0000FF"/>
                </a:solidFill>
              </a:rPr>
              <a:t>General Insurance ADR  </a:t>
            </a:r>
          </a:p>
          <a:p>
            <a:pPr marL="0" indent="0" eaLnBrk="1" hangingPunct="1">
              <a:lnSpc>
                <a:spcPct val="80000"/>
              </a:lnSpc>
              <a:buNone/>
            </a:pPr>
            <a:r>
              <a:rPr lang="en-US" altLang="zh-CN" dirty="0">
                <a:solidFill>
                  <a:schemeClr val="accent4"/>
                </a:solidFill>
              </a:rPr>
              <a:t>  </a:t>
            </a:r>
            <a:r>
              <a:rPr lang="en-US" altLang="zh-CN" b="1" dirty="0">
                <a:solidFill>
                  <a:srgbClr val="0000FF"/>
                </a:solidFill>
              </a:rPr>
              <a:t>3922</a:t>
            </a:r>
            <a:r>
              <a:rPr lang="en-US" altLang="zh-CN" dirty="0">
                <a:solidFill>
                  <a:schemeClr val="accent4"/>
                </a:solidFill>
              </a:rPr>
              <a:t> cases in 2017</a:t>
            </a:r>
          </a:p>
          <a:p>
            <a:pPr marL="0" indent="0" eaLnBrk="1" hangingPunct="1">
              <a:lnSpc>
                <a:spcPct val="80000"/>
              </a:lnSpc>
              <a:buNone/>
            </a:pPr>
            <a:endParaRPr lang="en-US" altLang="zh-CN" dirty="0">
              <a:solidFill>
                <a:schemeClr val="accent4"/>
              </a:solidFill>
            </a:endParaRPr>
          </a:p>
          <a:p>
            <a:pPr marL="0" indent="0" eaLnBrk="1" hangingPunct="1">
              <a:lnSpc>
                <a:spcPct val="80000"/>
              </a:lnSpc>
              <a:buNone/>
            </a:pPr>
            <a:r>
              <a:rPr lang="en-US" altLang="zh-CN" b="1" dirty="0">
                <a:solidFill>
                  <a:srgbClr val="23BF09"/>
                </a:solidFill>
              </a:rPr>
              <a:t>&lt;Complaints&gt;</a:t>
            </a:r>
          </a:p>
          <a:p>
            <a:pPr marL="0" indent="0" eaLnBrk="1" hangingPunct="1">
              <a:lnSpc>
                <a:spcPct val="80000"/>
              </a:lnSpc>
              <a:buNone/>
            </a:pPr>
            <a:r>
              <a:rPr lang="en-US" altLang="zh-CN" dirty="0">
                <a:solidFill>
                  <a:schemeClr val="accent4"/>
                </a:solidFill>
              </a:rPr>
              <a:t>Car (81.9%), Fire (7.2), Injury (4.2), Others</a:t>
            </a:r>
          </a:p>
          <a:p>
            <a:pPr marL="0" indent="0">
              <a:buNone/>
            </a:pPr>
            <a:r>
              <a:rPr lang="en-US" altLang="ja-JP" sz="2800" b="1" dirty="0">
                <a:solidFill>
                  <a:srgbClr val="0000FF"/>
                </a:solidFill>
              </a:rPr>
              <a:t>86.1 % </a:t>
            </a:r>
            <a:r>
              <a:rPr lang="en-US" altLang="ja-JP" sz="2800" dirty="0">
                <a:solidFill>
                  <a:schemeClr val="accent4"/>
                </a:solidFill>
              </a:rPr>
              <a:t>were settled. 7.7% were not settled.</a:t>
            </a:r>
          </a:p>
          <a:p>
            <a:pPr marL="0" indent="0">
              <a:buNone/>
            </a:pPr>
            <a:r>
              <a:rPr lang="en-US" altLang="ja-JP" sz="2800" dirty="0">
                <a:solidFill>
                  <a:schemeClr val="accent4"/>
                </a:solidFill>
              </a:rPr>
              <a:t>4.7 % were transferred to the resolution process.</a:t>
            </a:r>
          </a:p>
          <a:p>
            <a:pPr marL="0" indent="0">
              <a:buNone/>
            </a:pPr>
            <a:endParaRPr lang="ja-JP" altLang="en-US" sz="2800" dirty="0">
              <a:solidFill>
                <a:schemeClr val="accent4"/>
              </a:solidFill>
            </a:endParaRPr>
          </a:p>
          <a:p>
            <a:pPr marL="0" indent="0">
              <a:buNone/>
            </a:pPr>
            <a:r>
              <a:rPr lang="en-US" altLang="ja-JP" sz="2800" b="1" dirty="0">
                <a:solidFill>
                  <a:srgbClr val="00B050"/>
                </a:solidFill>
              </a:rPr>
              <a:t>&lt;Dispute Resolution&gt;</a:t>
            </a:r>
          </a:p>
          <a:p>
            <a:pPr marL="0" indent="0">
              <a:buNone/>
            </a:pPr>
            <a:r>
              <a:rPr lang="en-US" altLang="ja-JP" sz="2800" b="1" dirty="0">
                <a:solidFill>
                  <a:srgbClr val="0000FF"/>
                </a:solidFill>
              </a:rPr>
              <a:t>407</a:t>
            </a:r>
            <a:r>
              <a:rPr lang="en-US" altLang="ja-JP" sz="2800" dirty="0">
                <a:solidFill>
                  <a:schemeClr val="accent4"/>
                </a:solidFill>
              </a:rPr>
              <a:t> new cases in 2017. </a:t>
            </a:r>
          </a:p>
          <a:p>
            <a:pPr marL="0" indent="0">
              <a:buNone/>
            </a:pPr>
            <a:r>
              <a:rPr lang="en-US" altLang="ja-JP" sz="2800" b="1" dirty="0">
                <a:solidFill>
                  <a:srgbClr val="0000FF"/>
                </a:solidFill>
              </a:rPr>
              <a:t>42.6%</a:t>
            </a:r>
            <a:r>
              <a:rPr lang="en-US" altLang="ja-JP" sz="2800" dirty="0">
                <a:solidFill>
                  <a:schemeClr val="accent4"/>
                </a:solidFill>
              </a:rPr>
              <a:t> were settled. 49.8% were not settled.</a:t>
            </a:r>
          </a:p>
          <a:p>
            <a:pPr marL="0" indent="0">
              <a:buNone/>
            </a:pPr>
            <a:r>
              <a:rPr lang="en-US" altLang="ja-JP" sz="2800" dirty="0"/>
              <a:t> </a:t>
            </a: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General Insurance</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Center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269908157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23</a:t>
            </a:fld>
            <a:endParaRPr lang="en-US" altLang="ja-JP" sz="1400"/>
          </a:p>
        </p:txBody>
      </p:sp>
      <p:sp>
        <p:nvSpPr>
          <p:cNvPr id="78850" name="Rectangle 3"/>
          <p:cNvSpPr>
            <a:spLocks noGrp="1" noChangeArrowheads="1"/>
          </p:cNvSpPr>
          <p:nvPr>
            <p:ph type="body" idx="4294967295"/>
          </p:nvPr>
        </p:nvSpPr>
        <p:spPr>
          <a:xfrm>
            <a:off x="251520" y="972018"/>
            <a:ext cx="8838220" cy="5595787"/>
          </a:xfrm>
        </p:spPr>
        <p:txBody>
          <a:bodyPr/>
          <a:lstStyle/>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&lt;Institutions under the FSA&gt;</a:t>
            </a:r>
          </a:p>
          <a:p>
            <a:pPr marL="0" indent="0" eaLnBrk="1" fontAlgn="auto" hangingPunct="1">
              <a:buNone/>
            </a:pPr>
            <a:r>
              <a:rPr lang="en-US" altLang="ja-JP" sz="2800" b="1" dirty="0">
                <a:solidFill>
                  <a:srgbClr val="0000FF"/>
                </a:solidFill>
              </a:rPr>
              <a:t>Insurance Ombudsman</a:t>
            </a:r>
            <a:endParaRPr lang="ja-JP" altLang="ja-JP" sz="2800" dirty="0">
              <a:solidFill>
                <a:srgbClr val="0000FF"/>
              </a:solidFill>
            </a:endParaRPr>
          </a:p>
          <a:p>
            <a:pPr marL="0" indent="0" eaLnBrk="1" fontAlgn="t" hangingPunct="1">
              <a:buNone/>
            </a:pPr>
            <a:r>
              <a:rPr lang="en-US" altLang="ja-JP" sz="2800" dirty="0"/>
              <a:t>Foreign general insurance company, Insurance broker</a:t>
            </a:r>
            <a:endParaRPr lang="en-US" altLang="ja-JP" sz="2800" b="1" dirty="0"/>
          </a:p>
          <a:p>
            <a:pPr marL="0" indent="0" eaLnBrk="1" fontAlgn="auto" hangingPunct="1">
              <a:buNone/>
            </a:pPr>
            <a:r>
              <a:rPr lang="en-US" altLang="ja-JP" sz="2800" b="1" dirty="0">
                <a:solidFill>
                  <a:srgbClr val="0000FF"/>
                </a:solidFill>
              </a:rPr>
              <a:t>Small amount and short-term insurance</a:t>
            </a:r>
            <a:endParaRPr lang="ja-JP" altLang="ja-JP" sz="2800" dirty="0">
              <a:solidFill>
                <a:srgbClr val="0000FF"/>
              </a:solidFill>
            </a:endParaRPr>
          </a:p>
          <a:p>
            <a:pPr marL="0" indent="0" eaLnBrk="1" fontAlgn="t" hangingPunct="1">
              <a:buNone/>
            </a:pPr>
            <a:r>
              <a:rPr lang="en-US" altLang="ja-JP" sz="2800" dirty="0"/>
              <a:t>Small amount and short-term insurance companies</a:t>
            </a:r>
          </a:p>
          <a:p>
            <a:pPr marL="0" indent="0" eaLnBrk="1" fontAlgn="t" hangingPunct="1">
              <a:buNone/>
            </a:pPr>
            <a:endParaRPr lang="en-US" altLang="ja-JP" sz="2800" dirty="0"/>
          </a:p>
          <a:p>
            <a:pPr marL="0" indent="0" eaLnBrk="1" fontAlgn="t" hangingPunct="1">
              <a:buNone/>
            </a:pPr>
            <a:r>
              <a:rPr lang="en-US" altLang="ja-JP" sz="2800" dirty="0"/>
              <a:t>&lt;Others&gt;</a:t>
            </a: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Japan Cooperative Insurance Association</a:t>
            </a:r>
          </a:p>
          <a:p>
            <a:pPr marL="0" indent="0" eaLnBrk="1" hangingPunct="1">
              <a:lnSpc>
                <a:spcPct val="80000"/>
              </a:lnSpc>
              <a:buNone/>
            </a:pPr>
            <a:r>
              <a:rPr lang="en-US" altLang="ja-JP" sz="2800" dirty="0">
                <a:solidFill>
                  <a:srgbClr val="0000FF"/>
                </a:solidFill>
                <a:ea typeface="ＭＳ ゴシック" pitchFamily="49" charset="-128"/>
                <a:cs typeface="Tahoma" pitchFamily="34" charset="0"/>
              </a:rPr>
              <a:t>    </a:t>
            </a:r>
            <a:r>
              <a:rPr lang="en-US" altLang="ja-JP" sz="2800" dirty="0">
                <a:ea typeface="ＭＳ ゴシック" pitchFamily="49" charset="-128"/>
                <a:cs typeface="Tahoma" pitchFamily="34" charset="0"/>
              </a:rPr>
              <a:t>for cooperative insurance called </a:t>
            </a:r>
            <a:r>
              <a:rPr lang="en-US" altLang="ja-JP" sz="2800" i="1" dirty="0" err="1">
                <a:ea typeface="ＭＳ ゴシック" pitchFamily="49" charset="-128"/>
                <a:cs typeface="Tahoma" pitchFamily="34" charset="0"/>
              </a:rPr>
              <a:t>Kyosai</a:t>
            </a:r>
            <a:endParaRPr lang="en-US" altLang="ja-JP" sz="2800" i="1" dirty="0">
              <a:ea typeface="ＭＳ ゴシック" pitchFamily="49" charset="-128"/>
              <a:cs typeface="Tahoma" pitchFamily="34" charset="0"/>
            </a:endParaRPr>
          </a:p>
          <a:p>
            <a:pPr marL="0" indent="0" eaLnBrk="1" hangingPunct="1">
              <a:lnSpc>
                <a:spcPct val="80000"/>
              </a:lnSpc>
              <a:buNone/>
            </a:pPr>
            <a:r>
              <a:rPr lang="en-US" altLang="ja-JP" sz="2400" i="1" dirty="0">
                <a:ea typeface="ＭＳ ゴシック" pitchFamily="49" charset="-128"/>
                <a:cs typeface="Tahoma" pitchFamily="34" charset="0"/>
              </a:rPr>
              <a:t>   *JCIA </a:t>
            </a:r>
            <a:r>
              <a:rPr lang="en-US" altLang="ja-JP" sz="2400" dirty="0">
                <a:ea typeface="ＭＳ ゴシック" pitchFamily="49" charset="-128"/>
                <a:cs typeface="Tahoma" pitchFamily="34" charset="0"/>
              </a:rPr>
              <a:t>also deals with arbitration if parties agree. Arbitration </a:t>
            </a:r>
          </a:p>
          <a:p>
            <a:pPr marL="0" indent="0" eaLnBrk="1" hangingPunct="1">
              <a:lnSpc>
                <a:spcPct val="80000"/>
              </a:lnSpc>
              <a:buNone/>
            </a:pPr>
            <a:r>
              <a:rPr lang="en-US" altLang="ja-JP" sz="2400" dirty="0">
                <a:ea typeface="ＭＳ ゴシック" pitchFamily="49" charset="-128"/>
                <a:cs typeface="Tahoma" pitchFamily="34" charset="0"/>
              </a:rPr>
              <a:t>    award is legally binding based on Arbitration Act.</a:t>
            </a:r>
            <a:endParaRPr lang="en-US" altLang="ja-JP" sz="2400" i="1" dirty="0">
              <a:ea typeface="ＭＳ ゴシック" pitchFamily="49" charset="-128"/>
              <a:cs typeface="Tahoma" pitchFamily="34" charset="0"/>
            </a:endParaRPr>
          </a:p>
          <a:p>
            <a:pPr marL="0" indent="0" eaLnBrk="1" hangingPunct="1">
              <a:lnSpc>
                <a:spcPct val="80000"/>
              </a:lnSpc>
              <a:buNone/>
            </a:pPr>
            <a:endParaRPr lang="en-US" altLang="ja-JP" sz="28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fontAlgn="t" hangingPunct="1">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Other Insurance</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Other ADR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84097778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24</a:t>
            </a:fld>
            <a:endParaRPr lang="en-US" altLang="ja-JP" sz="1400"/>
          </a:p>
        </p:txBody>
      </p:sp>
      <p:sp>
        <p:nvSpPr>
          <p:cNvPr id="78850" name="Rectangle 3"/>
          <p:cNvSpPr>
            <a:spLocks noGrp="1" noChangeArrowheads="1"/>
          </p:cNvSpPr>
          <p:nvPr>
            <p:ph type="body" idx="4294967295"/>
          </p:nvPr>
        </p:nvSpPr>
        <p:spPr>
          <a:xfrm>
            <a:off x="251520" y="972018"/>
            <a:ext cx="8352928" cy="5595787"/>
          </a:xfrm>
        </p:spPr>
        <p:txBody>
          <a:bodyPr/>
          <a:lstStyle/>
          <a:p>
            <a:pPr marL="0" indent="0" eaLnBrk="1" fontAlgn="auto" hangingPunct="1">
              <a:buNone/>
            </a:pPr>
            <a:r>
              <a:rPr lang="en-US" altLang="ja-JP" sz="2400" b="1" dirty="0">
                <a:solidFill>
                  <a:srgbClr val="0000FF"/>
                </a:solidFill>
                <a:latin typeface="+mj-lt"/>
              </a:rPr>
              <a:t>For large risk insurance</a:t>
            </a:r>
          </a:p>
          <a:p>
            <a:pPr eaLnBrk="1" fontAlgn="auto" hangingPunct="1"/>
            <a:r>
              <a:rPr lang="en-US" altLang="ja-JP" sz="2400" dirty="0">
                <a:latin typeface="+mj-lt"/>
              </a:rPr>
              <a:t>No eminent need for change</a:t>
            </a:r>
            <a:endParaRPr lang="en-US" altLang="ja-JP" sz="2400" b="1" dirty="0">
              <a:solidFill>
                <a:srgbClr val="0000FF"/>
              </a:solidFill>
              <a:latin typeface="+mj-lt"/>
            </a:endParaRPr>
          </a:p>
          <a:p>
            <a:pPr marL="0" indent="0" eaLnBrk="1" fontAlgn="auto" hangingPunct="1">
              <a:buNone/>
            </a:pPr>
            <a:r>
              <a:rPr lang="en-US" altLang="ja-JP" sz="2400" b="1" dirty="0">
                <a:solidFill>
                  <a:srgbClr val="0000FF"/>
                </a:solidFill>
                <a:latin typeface="+mj-lt"/>
              </a:rPr>
              <a:t>For consumer Insurance</a:t>
            </a:r>
            <a:endParaRPr lang="ja-JP" altLang="ja-JP" sz="2400" dirty="0">
              <a:solidFill>
                <a:srgbClr val="0000FF"/>
              </a:solidFill>
              <a:latin typeface="+mj-lt"/>
            </a:endParaRPr>
          </a:p>
          <a:p>
            <a:pPr eaLnBrk="1" fontAlgn="t" hangingPunct="1"/>
            <a:r>
              <a:rPr lang="en-US" altLang="ja-JP" sz="2400" dirty="0">
                <a:latin typeface="+mj-lt"/>
              </a:rPr>
              <a:t>New ADR system functions well so far.</a:t>
            </a:r>
          </a:p>
          <a:p>
            <a:pPr eaLnBrk="1" fontAlgn="t" hangingPunct="1"/>
            <a:r>
              <a:rPr lang="en-US" altLang="ja-JP" sz="2400" dirty="0">
                <a:latin typeface="+mj-lt"/>
              </a:rPr>
              <a:t>It gives benefits for individuals, insurance company, regulatory body and for general public.</a:t>
            </a:r>
          </a:p>
          <a:p>
            <a:pPr eaLnBrk="1" fontAlgn="t" hangingPunct="1"/>
            <a:r>
              <a:rPr lang="en-US" altLang="ja-JP" sz="2400" dirty="0">
                <a:latin typeface="+mj-lt"/>
              </a:rPr>
              <a:t>Individual affords it without much money. People in the local area may have slight difficulty. </a:t>
            </a:r>
          </a:p>
          <a:p>
            <a:pPr eaLnBrk="1" fontAlgn="t" hangingPunct="1"/>
            <a:r>
              <a:rPr lang="en-US" altLang="ja-JP" sz="2400" dirty="0">
                <a:latin typeface="+mj-lt"/>
              </a:rPr>
              <a:t>Insurance companies are using various data to improve their products, service, procedure, etc.</a:t>
            </a:r>
          </a:p>
          <a:p>
            <a:pPr eaLnBrk="1" fontAlgn="t" hangingPunct="1"/>
            <a:r>
              <a:rPr lang="en-US" altLang="ja-JP" sz="2400" dirty="0">
                <a:latin typeface="+mj-lt"/>
              </a:rPr>
              <a:t>It helps regulator (FSA) to monitor the market conduct efficiently.</a:t>
            </a:r>
            <a:r>
              <a:rPr lang="en-US" altLang="ja-JP" sz="2400" dirty="0">
                <a:solidFill>
                  <a:srgbClr val="002060"/>
                </a:solidFill>
                <a:latin typeface="+mj-lt"/>
                <a:ea typeface="ＭＳ ゴシック" pitchFamily="49" charset="-128"/>
                <a:cs typeface="Tahoma" pitchFamily="34" charset="0"/>
              </a:rPr>
              <a:t> </a:t>
            </a:r>
          </a:p>
          <a:p>
            <a:pPr eaLnBrk="1" fontAlgn="t" hangingPunct="1"/>
            <a:endParaRPr lang="en-US" altLang="ja-JP" sz="2400" dirty="0">
              <a:solidFill>
                <a:srgbClr val="002060"/>
              </a:solidFill>
              <a:latin typeface="+mj-lt"/>
              <a:ea typeface="ＭＳ ゴシック" pitchFamily="49" charset="-128"/>
              <a:cs typeface="Tahoma" pitchFamily="34" charset="0"/>
            </a:endParaRPr>
          </a:p>
          <a:p>
            <a:pPr marL="0" indent="0" algn="ctr" eaLnBrk="1" fontAlgn="t" hangingPunct="1">
              <a:buNone/>
            </a:pPr>
            <a:r>
              <a:rPr lang="en-US" altLang="ja-JP" sz="2400" dirty="0">
                <a:solidFill>
                  <a:srgbClr val="002060"/>
                </a:solidFill>
                <a:latin typeface="+mj-lt"/>
                <a:ea typeface="ＭＳ ゴシック" pitchFamily="49" charset="-128"/>
                <a:cs typeface="Tahoma" pitchFamily="34" charset="0"/>
              </a:rPr>
              <a:t>                                                         Thank you!    </a:t>
            </a:r>
            <a:r>
              <a:rPr lang="en-US" altLang="ja-JP" sz="2800" dirty="0">
                <a:solidFill>
                  <a:srgbClr val="FF0000"/>
                </a:solidFill>
                <a:latin typeface="+mj-lt"/>
                <a:ea typeface="ＭＳ ゴシック" pitchFamily="49" charset="-128"/>
                <a:cs typeface="Tahoma" pitchFamily="34" charset="0"/>
              </a:rPr>
              <a:t>END </a:t>
            </a: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en-US" altLang="ja-JP" sz="3200" b="1" dirty="0">
                <a:solidFill>
                  <a:srgbClr val="0A19A6"/>
                </a:solidFill>
                <a:latin typeface="HGPｺﾞｼｯｸE" pitchFamily="50" charset="-128"/>
                <a:ea typeface="HGPｺﾞｼｯｸE" pitchFamily="50" charset="-128"/>
              </a:rPr>
              <a:t> My View </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43316036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3</a:t>
            </a:fld>
            <a:endParaRPr lang="en-US" altLang="ja-JP" sz="1400"/>
          </a:p>
        </p:txBody>
      </p:sp>
      <p:sp>
        <p:nvSpPr>
          <p:cNvPr id="78850" name="Rectangle 3"/>
          <p:cNvSpPr>
            <a:spLocks noGrp="1" noChangeArrowheads="1"/>
          </p:cNvSpPr>
          <p:nvPr>
            <p:ph type="body" idx="4294967295"/>
          </p:nvPr>
        </p:nvSpPr>
        <p:spPr>
          <a:xfrm>
            <a:off x="467544" y="1269702"/>
            <a:ext cx="8532440" cy="5327650"/>
          </a:xfrm>
        </p:spPr>
        <p:txBody>
          <a:bodyPr/>
          <a:lstStyle/>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Lack of Explanation</a:t>
            </a:r>
          </a:p>
          <a:p>
            <a:pPr eaLnBrk="1" hangingPunct="1">
              <a:lnSpc>
                <a:spcPct val="80000"/>
              </a:lnSpc>
              <a:buFontTx/>
              <a:buChar char="-"/>
            </a:pPr>
            <a:r>
              <a:rPr lang="en-US" altLang="ja-JP" sz="2800" dirty="0">
                <a:solidFill>
                  <a:srgbClr val="002060"/>
                </a:solidFill>
                <a:ea typeface="ＭＳ ゴシック" pitchFamily="49" charset="-128"/>
                <a:cs typeface="Tahoma" pitchFamily="34" charset="0"/>
              </a:rPr>
              <a:t>Complicated insurance clauses</a:t>
            </a:r>
          </a:p>
          <a:p>
            <a:pPr eaLnBrk="1" hangingPunct="1">
              <a:lnSpc>
                <a:spcPct val="80000"/>
              </a:lnSpc>
              <a:buFontTx/>
              <a:buChar char="-"/>
            </a:pPr>
            <a:r>
              <a:rPr lang="en-US" altLang="ja-JP" sz="2800" dirty="0">
                <a:solidFill>
                  <a:srgbClr val="002060"/>
                </a:solidFill>
                <a:ea typeface="ＭＳ ゴシック" pitchFamily="49" charset="-128"/>
                <a:cs typeface="Tahoma" pitchFamily="34" charset="0"/>
              </a:rPr>
              <a:t>Difficulties of thorough explanation of every possible situations</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Complexities of Insurance Contract</a:t>
            </a:r>
          </a:p>
          <a:p>
            <a:pPr eaLnBrk="1" hangingPunct="1">
              <a:lnSpc>
                <a:spcPct val="80000"/>
              </a:lnSpc>
              <a:buFontTx/>
              <a:buChar char="-"/>
            </a:pPr>
            <a:r>
              <a:rPr lang="en-US" altLang="ja-JP" sz="2800" dirty="0">
                <a:solidFill>
                  <a:srgbClr val="002060"/>
                </a:solidFill>
                <a:ea typeface="ＭＳ ゴシック" pitchFamily="49" charset="-128"/>
                <a:cs typeface="Tahoma" pitchFamily="34" charset="0"/>
              </a:rPr>
              <a:t>Difficulties of understanding insurance clauses</a:t>
            </a:r>
          </a:p>
          <a:p>
            <a:pPr eaLnBrk="1" hangingPunct="1">
              <a:lnSpc>
                <a:spcPct val="80000"/>
              </a:lnSpc>
              <a:buFontTx/>
              <a:buChar char="-"/>
            </a:pPr>
            <a:r>
              <a:rPr lang="en-US" altLang="ja-JP" sz="2800" dirty="0">
                <a:solidFill>
                  <a:srgbClr val="002060"/>
                </a:solidFill>
                <a:ea typeface="ＭＳ ゴシック" pitchFamily="49" charset="-128"/>
                <a:cs typeface="Tahoma" pitchFamily="34" charset="0"/>
              </a:rPr>
              <a:t>Difficulties of the interpretation and application</a:t>
            </a: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Incentive for money</a:t>
            </a:r>
          </a:p>
          <a:p>
            <a:pPr eaLnBrk="1" hangingPunct="1">
              <a:lnSpc>
                <a:spcPct val="80000"/>
              </a:lnSpc>
              <a:buFontTx/>
              <a:buChar char="-"/>
            </a:pPr>
            <a:r>
              <a:rPr lang="en-US" altLang="ja-JP" sz="2800" dirty="0">
                <a:solidFill>
                  <a:srgbClr val="002060"/>
                </a:solidFill>
                <a:ea typeface="ＭＳ ゴシック" pitchFamily="49" charset="-128"/>
                <a:cs typeface="Tahoma" pitchFamily="34" charset="0"/>
              </a:rPr>
              <a:t>No money return in case of no clai</a:t>
            </a:r>
            <a:r>
              <a:rPr lang="en-US" altLang="ja-JP" sz="2400" dirty="0">
                <a:solidFill>
                  <a:srgbClr val="002060"/>
                </a:solidFill>
                <a:ea typeface="ＭＳ ゴシック" pitchFamily="49" charset="-128"/>
                <a:cs typeface="Tahoma" pitchFamily="34" charset="0"/>
              </a:rPr>
              <a:t>m</a:t>
            </a:r>
          </a:p>
        </p:txBody>
      </p:sp>
      <p:sp>
        <p:nvSpPr>
          <p:cNvPr id="78851" name="Text Box 4"/>
          <p:cNvSpPr txBox="1">
            <a:spLocks noChangeArrowheads="1"/>
          </p:cNvSpPr>
          <p:nvPr/>
        </p:nvSpPr>
        <p:spPr bwMode="auto">
          <a:xfrm>
            <a:off x="107504" y="188640"/>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Causes of</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the Disputes                </a:t>
            </a:r>
            <a:r>
              <a:rPr lang="en-US" altLang="ja-JP" sz="2400" b="1" dirty="0">
                <a:solidFill>
                  <a:srgbClr val="FF0066"/>
                </a:solidFill>
                <a:latin typeface="HGPｺﾞｼｯｸE" pitchFamily="50" charset="-128"/>
                <a:ea typeface="HGPｺﾞｼｯｸE" pitchFamily="50" charset="-128"/>
              </a:rPr>
              <a:t>My View</a:t>
            </a:r>
          </a:p>
        </p:txBody>
      </p:sp>
      <p:sp>
        <p:nvSpPr>
          <p:cNvPr id="78852" name="Line 5"/>
          <p:cNvSpPr>
            <a:spLocks noChangeShapeType="1"/>
          </p:cNvSpPr>
          <p:nvPr/>
        </p:nvSpPr>
        <p:spPr bwMode="auto">
          <a:xfrm>
            <a:off x="0" y="908720"/>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139894822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4</a:t>
            </a:fld>
            <a:endParaRPr lang="en-US" altLang="ja-JP" sz="1400"/>
          </a:p>
        </p:txBody>
      </p:sp>
      <p:sp>
        <p:nvSpPr>
          <p:cNvPr id="78850" name="Rectangle 3"/>
          <p:cNvSpPr>
            <a:spLocks noGrp="1" noChangeArrowheads="1"/>
          </p:cNvSpPr>
          <p:nvPr>
            <p:ph type="body" idx="4294967295"/>
          </p:nvPr>
        </p:nvSpPr>
        <p:spPr>
          <a:xfrm>
            <a:off x="467544" y="1269702"/>
            <a:ext cx="8532440" cy="5327650"/>
          </a:xfrm>
        </p:spPr>
        <p:txBody>
          <a:bodyPr/>
          <a:lstStyle/>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Major</a:t>
            </a:r>
            <a:r>
              <a:rPr lang="ja-JP" altLang="en-US" sz="2800" b="1" dirty="0">
                <a:solidFill>
                  <a:srgbClr val="0000FF"/>
                </a:solidFill>
                <a:ea typeface="ＭＳ ゴシック" pitchFamily="49" charset="-128"/>
                <a:cs typeface="Tahoma" pitchFamily="34" charset="0"/>
              </a:rPr>
              <a:t> </a:t>
            </a:r>
            <a:r>
              <a:rPr lang="en-US" altLang="ja-JP" sz="2800" b="1" dirty="0">
                <a:solidFill>
                  <a:srgbClr val="0000FF"/>
                </a:solidFill>
                <a:ea typeface="ＭＳ ゴシック" pitchFamily="49" charset="-128"/>
                <a:cs typeface="Tahoma" pitchFamily="34" charset="0"/>
              </a:rPr>
              <a:t>Channel</a:t>
            </a:r>
            <a:r>
              <a:rPr lang="ja-JP" altLang="en-US" sz="2800" b="1" dirty="0">
                <a:solidFill>
                  <a:srgbClr val="0000FF"/>
                </a:solidFill>
                <a:ea typeface="ＭＳ ゴシック" pitchFamily="49" charset="-128"/>
                <a:cs typeface="Tahoma" pitchFamily="34" charset="0"/>
              </a:rPr>
              <a:t> </a:t>
            </a:r>
            <a:r>
              <a:rPr lang="en-US" altLang="ja-JP" sz="2800" b="1" dirty="0">
                <a:solidFill>
                  <a:srgbClr val="0000FF"/>
                </a:solidFill>
                <a:ea typeface="ＭＳ ゴシック" pitchFamily="49" charset="-128"/>
                <a:cs typeface="Tahoma" pitchFamily="34" charset="0"/>
              </a:rPr>
              <a:t>for</a:t>
            </a:r>
            <a:r>
              <a:rPr lang="ja-JP" altLang="en-US" sz="2800" b="1" dirty="0">
                <a:solidFill>
                  <a:srgbClr val="0000FF"/>
                </a:solidFill>
                <a:ea typeface="ＭＳ ゴシック" pitchFamily="49" charset="-128"/>
                <a:cs typeface="Tahoma" pitchFamily="34" charset="0"/>
              </a:rPr>
              <a:t> </a:t>
            </a:r>
            <a:r>
              <a:rPr lang="en-US" altLang="ja-JP" sz="2800" b="1" dirty="0">
                <a:solidFill>
                  <a:srgbClr val="0000FF"/>
                </a:solidFill>
                <a:ea typeface="ＭＳ ゴシック" pitchFamily="49" charset="-128"/>
                <a:cs typeface="Tahoma" pitchFamily="34" charset="0"/>
              </a:rPr>
              <a:t>insurance</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For general insurance, agents 93 %</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Employees and agents for life insurers</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Selling by broker is less than 1% and mainly for international large insurance</a:t>
            </a:r>
          </a:p>
          <a:p>
            <a:pPr eaLnBrk="1" hangingPunct="1">
              <a:lnSpc>
                <a:spcPct val="80000"/>
              </a:lnSpc>
              <a:buFontTx/>
              <a:buChar char="-"/>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Reluctance for litigation</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Litigation is the last resort</a:t>
            </a:r>
          </a:p>
          <a:p>
            <a:pPr eaLnBrk="1" hangingPunct="1">
              <a:lnSpc>
                <a:spcPct val="80000"/>
              </a:lnSpc>
              <a:buFontTx/>
              <a:buChar char="-"/>
            </a:pPr>
            <a:endParaRPr lang="en-US" altLang="ja-JP" sz="2400" b="1" dirty="0">
              <a:solidFill>
                <a:srgbClr val="002060"/>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Distance to lawyers</a:t>
            </a:r>
          </a:p>
          <a:p>
            <a:pPr eaLnBrk="1" hangingPunct="1">
              <a:lnSpc>
                <a:spcPct val="80000"/>
              </a:lnSpc>
              <a:buFontTx/>
              <a:buChar char="-"/>
            </a:pPr>
            <a:r>
              <a:rPr lang="en-US" altLang="ja-JP" sz="2400" dirty="0">
                <a:solidFill>
                  <a:srgbClr val="002060"/>
                </a:solidFill>
                <a:ea typeface="ＭＳ ゴシック" pitchFamily="49" charset="-128"/>
                <a:cs typeface="Tahoma" pitchFamily="34" charset="0"/>
              </a:rPr>
              <a:t>Consumers consider it very special to consult with lawyer</a:t>
            </a:r>
          </a:p>
        </p:txBody>
      </p:sp>
      <p:sp>
        <p:nvSpPr>
          <p:cNvPr id="78851" name="Text Box 4"/>
          <p:cNvSpPr txBox="1">
            <a:spLocks noChangeArrowheads="1"/>
          </p:cNvSpPr>
          <p:nvPr/>
        </p:nvSpPr>
        <p:spPr bwMode="auto">
          <a:xfrm>
            <a:off x="107504" y="188640"/>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Characteristics</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of</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Japanese</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Situations</a:t>
            </a:r>
            <a:endParaRPr lang="en-US" altLang="ja-JP" sz="2400" b="1" dirty="0">
              <a:solidFill>
                <a:srgbClr val="FF0066"/>
              </a:solidFill>
              <a:latin typeface="HGPｺﾞｼｯｸE" pitchFamily="50" charset="-128"/>
              <a:ea typeface="HGPｺﾞｼｯｸE" pitchFamily="50" charset="-128"/>
            </a:endParaRPr>
          </a:p>
        </p:txBody>
      </p:sp>
      <p:sp>
        <p:nvSpPr>
          <p:cNvPr id="78852" name="Line 5"/>
          <p:cNvSpPr>
            <a:spLocks noChangeShapeType="1"/>
          </p:cNvSpPr>
          <p:nvPr/>
        </p:nvSpPr>
        <p:spPr bwMode="auto">
          <a:xfrm>
            <a:off x="0" y="908720"/>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335336981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66AC8027-8EFA-4A03-9EEE-549A2CB6A218}" type="slidenum">
              <a:rPr lang="en-US" altLang="ja-JP" sz="1400"/>
              <a:pPr algn="r"/>
              <a:t>5</a:t>
            </a:fld>
            <a:endParaRPr lang="en-US" altLang="ja-JP" sz="1400"/>
          </a:p>
        </p:txBody>
      </p:sp>
      <p:sp>
        <p:nvSpPr>
          <p:cNvPr id="103426" name="スライド番号プレースホルダ 5"/>
          <p:cNvSpPr txBox="1">
            <a:spLocks noGrp="1"/>
          </p:cNvSpPr>
          <p:nvPr/>
        </p:nvSpPr>
        <p:spPr bwMode="auto">
          <a:xfrm>
            <a:off x="6553200" y="5517232"/>
            <a:ext cx="2133600" cy="476250"/>
          </a:xfrm>
          <a:prstGeom prst="rect">
            <a:avLst/>
          </a:prstGeom>
          <a:noFill/>
          <a:ln w="9525">
            <a:noFill/>
            <a:miter lim="800000"/>
            <a:headEnd/>
            <a:tailEnd/>
          </a:ln>
        </p:spPr>
        <p:txBody>
          <a:bodyPr/>
          <a:lstStyle/>
          <a:p>
            <a:pPr algn="r"/>
            <a:r>
              <a:rPr lang="en-US" altLang="ja-JP" sz="2000" b="1" kern="0" dirty="0">
                <a:solidFill>
                  <a:srgbClr val="0000FF"/>
                </a:solidFill>
                <a:latin typeface="Arial"/>
                <a:ea typeface="ＭＳ Ｐゴシック"/>
              </a:rPr>
              <a:t>Insurance</a:t>
            </a:r>
          </a:p>
          <a:p>
            <a:pPr algn="r"/>
            <a:r>
              <a:rPr lang="en-US" altLang="ja-JP" sz="2000" b="1" kern="0" dirty="0">
                <a:solidFill>
                  <a:srgbClr val="0000FF"/>
                </a:solidFill>
                <a:latin typeface="Arial"/>
                <a:ea typeface="ＭＳ Ｐゴシック"/>
              </a:rPr>
              <a:t>Money</a:t>
            </a:r>
            <a:endParaRPr lang="en-US" altLang="ja-JP" sz="1400" dirty="0"/>
          </a:p>
        </p:txBody>
      </p:sp>
      <p:sp>
        <p:nvSpPr>
          <p:cNvPr id="103427" name="Rectangle 3"/>
          <p:cNvSpPr>
            <a:spLocks noGrp="1" noChangeArrowheads="1"/>
          </p:cNvSpPr>
          <p:nvPr>
            <p:ph type="body" idx="4294967295"/>
          </p:nvPr>
        </p:nvSpPr>
        <p:spPr>
          <a:xfrm>
            <a:off x="252288" y="404664"/>
            <a:ext cx="8712200" cy="5545137"/>
          </a:xfrm>
        </p:spPr>
        <p:txBody>
          <a:bodyPr/>
          <a:lstStyle/>
          <a:p>
            <a:pPr marL="609600" indent="-609600" eaLnBrk="1" hangingPunct="1">
              <a:lnSpc>
                <a:spcPct val="80000"/>
              </a:lnSpc>
              <a:buFontTx/>
              <a:buNone/>
            </a:pPr>
            <a:r>
              <a:rPr lang="en-US" altLang="ja-JP" sz="2800" b="1" dirty="0"/>
              <a:t>Parties to Insurance Contract under Jap. Law</a:t>
            </a:r>
          </a:p>
          <a:p>
            <a:pPr marL="609600" indent="-609600" eaLnBrk="1" hangingPunct="1">
              <a:lnSpc>
                <a:spcPct val="80000"/>
              </a:lnSpc>
              <a:buFontTx/>
              <a:buNone/>
            </a:pPr>
            <a:endParaRPr lang="en-US" altLang="ja-JP" sz="1200" b="1" dirty="0">
              <a:solidFill>
                <a:srgbClr val="0000FF"/>
              </a:solidFill>
            </a:endParaRPr>
          </a:p>
          <a:p>
            <a:pPr marL="609600" indent="-609600" eaLnBrk="1" hangingPunct="1">
              <a:lnSpc>
                <a:spcPct val="80000"/>
              </a:lnSpc>
              <a:buFontTx/>
              <a:buNone/>
            </a:pPr>
            <a:r>
              <a:rPr lang="en-US" altLang="ja-JP" sz="2400" dirty="0"/>
              <a:t>&lt;General Insurance&gt; </a:t>
            </a:r>
          </a:p>
          <a:p>
            <a:pPr marL="609600" indent="-609600" eaLnBrk="1" hangingPunct="1">
              <a:lnSpc>
                <a:spcPct val="80000"/>
              </a:lnSpc>
              <a:buFontTx/>
              <a:buNone/>
            </a:pPr>
            <a:r>
              <a:rPr lang="en-US" altLang="ja-JP" sz="2800" b="1" dirty="0">
                <a:solidFill>
                  <a:srgbClr val="0000FF"/>
                </a:solidFill>
              </a:rPr>
              <a:t>                              </a:t>
            </a:r>
            <a:r>
              <a:rPr lang="en-US" altLang="ja-JP" sz="2000" b="1" dirty="0">
                <a:solidFill>
                  <a:srgbClr val="0000FF"/>
                </a:solidFill>
              </a:rPr>
              <a:t>Premium</a:t>
            </a:r>
          </a:p>
          <a:p>
            <a:pPr marL="609600" indent="-609600" eaLnBrk="1" hangingPunct="1">
              <a:lnSpc>
                <a:spcPct val="80000"/>
              </a:lnSpc>
              <a:buFontTx/>
              <a:buNone/>
            </a:pPr>
            <a:endParaRPr lang="en-US" altLang="ja-JP" sz="2000" b="1" dirty="0">
              <a:solidFill>
                <a:srgbClr val="0000FF"/>
              </a:solidFill>
            </a:endParaRPr>
          </a:p>
          <a:p>
            <a:pPr marL="609600" indent="-609600" eaLnBrk="1" hangingPunct="1">
              <a:lnSpc>
                <a:spcPct val="80000"/>
              </a:lnSpc>
              <a:buFontTx/>
              <a:buNone/>
            </a:pPr>
            <a:r>
              <a:rPr lang="ja-JP" altLang="en-US" sz="2000" b="1" dirty="0">
                <a:solidFill>
                  <a:srgbClr val="0000FF"/>
                </a:solidFill>
              </a:rPr>
              <a:t>　　　　　　</a:t>
            </a:r>
            <a:endParaRPr lang="en-US" altLang="ja-JP" sz="2000" b="1" dirty="0">
              <a:solidFill>
                <a:srgbClr val="0000FF"/>
              </a:solidFill>
            </a:endParaRPr>
          </a:p>
          <a:p>
            <a:pPr marL="609600" indent="-609600" eaLnBrk="1" hangingPunct="1">
              <a:lnSpc>
                <a:spcPct val="80000"/>
              </a:lnSpc>
              <a:buFontTx/>
              <a:buNone/>
            </a:pPr>
            <a:r>
              <a:rPr lang="en-US" altLang="ja-JP" sz="2000" b="1" dirty="0">
                <a:solidFill>
                  <a:srgbClr val="0000FF"/>
                </a:solidFill>
              </a:rPr>
              <a:t>                                          </a:t>
            </a:r>
          </a:p>
          <a:p>
            <a:pPr marL="609600" indent="-609600" eaLnBrk="1" hangingPunct="1">
              <a:lnSpc>
                <a:spcPct val="80000"/>
              </a:lnSpc>
              <a:buFontTx/>
              <a:buNone/>
            </a:pPr>
            <a:r>
              <a:rPr lang="en-US" altLang="ja-JP" sz="2000" b="1" dirty="0">
                <a:solidFill>
                  <a:srgbClr val="0000FF"/>
                </a:solidFill>
              </a:rPr>
              <a:t>                                                                                 Insurance Money</a:t>
            </a:r>
          </a:p>
          <a:p>
            <a:pPr marL="609600" indent="-609600" eaLnBrk="1" hangingPunct="1">
              <a:lnSpc>
                <a:spcPct val="80000"/>
              </a:lnSpc>
              <a:buFontTx/>
              <a:buNone/>
            </a:pPr>
            <a:endParaRPr lang="en-US" altLang="ja-JP" sz="2000" b="1" dirty="0">
              <a:solidFill>
                <a:srgbClr val="0000FF"/>
              </a:solidFill>
            </a:endParaRPr>
          </a:p>
          <a:p>
            <a:pPr marL="609600" indent="-609600" eaLnBrk="1" hangingPunct="1">
              <a:lnSpc>
                <a:spcPct val="80000"/>
              </a:lnSpc>
              <a:buFontTx/>
              <a:buNone/>
            </a:pPr>
            <a:r>
              <a:rPr lang="en-US" altLang="ja-JP" sz="2000" b="1" dirty="0">
                <a:solidFill>
                  <a:srgbClr val="0000FF"/>
                </a:solidFill>
              </a:rPr>
              <a:t>                                           Insurable interest</a:t>
            </a:r>
            <a:endParaRPr lang="en-US" altLang="ja-JP" sz="2400" b="1" dirty="0"/>
          </a:p>
          <a:p>
            <a:pPr marL="609600" indent="-609600" eaLnBrk="1" hangingPunct="1">
              <a:lnSpc>
                <a:spcPct val="80000"/>
              </a:lnSpc>
              <a:buNone/>
            </a:pPr>
            <a:endParaRPr lang="en-US" altLang="ja-JP" sz="2400" b="1" dirty="0"/>
          </a:p>
          <a:p>
            <a:pPr marL="609600" indent="-609600" eaLnBrk="1" hangingPunct="1">
              <a:lnSpc>
                <a:spcPct val="80000"/>
              </a:lnSpc>
              <a:buNone/>
            </a:pPr>
            <a:endParaRPr lang="en-US" altLang="ja-JP" sz="2400" b="1" dirty="0"/>
          </a:p>
          <a:p>
            <a:pPr marL="609600" indent="-609600" eaLnBrk="1" hangingPunct="1">
              <a:lnSpc>
                <a:spcPct val="80000"/>
              </a:lnSpc>
              <a:buNone/>
            </a:pPr>
            <a:r>
              <a:rPr lang="en-US" altLang="ja-JP" sz="2400" dirty="0"/>
              <a:t>&lt;Life Insurance etc.&gt; </a:t>
            </a:r>
          </a:p>
          <a:p>
            <a:pPr marL="609600" indent="-609600" eaLnBrk="1" hangingPunct="1">
              <a:lnSpc>
                <a:spcPct val="80000"/>
              </a:lnSpc>
              <a:buNone/>
            </a:pPr>
            <a:r>
              <a:rPr lang="ja-JP" altLang="en-US" sz="2400" dirty="0"/>
              <a:t>　　　                           </a:t>
            </a:r>
            <a:r>
              <a:rPr lang="en-US" altLang="ja-JP" sz="2000" b="1" dirty="0">
                <a:solidFill>
                  <a:srgbClr val="0000FF"/>
                </a:solidFill>
              </a:rPr>
              <a:t>Premium</a:t>
            </a:r>
          </a:p>
          <a:p>
            <a:pPr marL="609600" indent="-609600" eaLnBrk="1" hangingPunct="1">
              <a:lnSpc>
                <a:spcPct val="80000"/>
              </a:lnSpc>
              <a:buFontTx/>
              <a:buNone/>
            </a:pPr>
            <a:endParaRPr lang="en-US" altLang="ja-JP" sz="2400" dirty="0">
              <a:solidFill>
                <a:srgbClr val="0000FF"/>
              </a:solidFill>
            </a:endParaRPr>
          </a:p>
          <a:p>
            <a:pPr marL="609600" indent="-609600" eaLnBrk="1" hangingPunct="1">
              <a:lnSpc>
                <a:spcPct val="80000"/>
              </a:lnSpc>
              <a:buFontTx/>
              <a:buNone/>
            </a:pPr>
            <a:endParaRPr lang="en-US" altLang="ja-JP" sz="2400" dirty="0"/>
          </a:p>
          <a:p>
            <a:pPr marL="609600" indent="-609600" eaLnBrk="1" hangingPunct="1">
              <a:lnSpc>
                <a:spcPct val="80000"/>
              </a:lnSpc>
              <a:buFontTx/>
              <a:buNone/>
            </a:pPr>
            <a:r>
              <a:rPr lang="en-US" altLang="ja-JP" sz="2400" dirty="0"/>
              <a:t>    </a:t>
            </a:r>
            <a:r>
              <a:rPr lang="en-US" altLang="ja-JP" sz="2000" b="1" dirty="0">
                <a:solidFill>
                  <a:srgbClr val="0000FF"/>
                </a:solidFill>
              </a:rPr>
              <a:t>Assent</a:t>
            </a:r>
          </a:p>
          <a:p>
            <a:pPr marL="609600" indent="-609600" eaLnBrk="1" hangingPunct="1">
              <a:lnSpc>
                <a:spcPct val="80000"/>
              </a:lnSpc>
              <a:buFontTx/>
              <a:buNone/>
            </a:pPr>
            <a:r>
              <a:rPr lang="ja-JP" altLang="en-US" sz="2400" dirty="0"/>
              <a:t>　　　　　　　　                  　</a:t>
            </a:r>
            <a:endParaRPr lang="en-US" altLang="ja-JP" sz="2400" dirty="0"/>
          </a:p>
        </p:txBody>
      </p:sp>
      <p:sp>
        <p:nvSpPr>
          <p:cNvPr id="103430" name="AutoShape 7"/>
          <p:cNvSpPr>
            <a:spLocks noChangeArrowheads="1"/>
          </p:cNvSpPr>
          <p:nvPr/>
        </p:nvSpPr>
        <p:spPr bwMode="auto">
          <a:xfrm>
            <a:off x="2267744" y="1628800"/>
            <a:ext cx="3312368" cy="396044"/>
          </a:xfrm>
          <a:prstGeom prst="rightArrow">
            <a:avLst>
              <a:gd name="adj1" fmla="val 50000"/>
              <a:gd name="adj2" fmla="val 43543"/>
            </a:avLst>
          </a:prstGeom>
          <a:solidFill>
            <a:schemeClr val="accent1"/>
          </a:solidFill>
          <a:ln w="9525">
            <a:solidFill>
              <a:schemeClr val="tx1"/>
            </a:solidFill>
            <a:miter lim="800000"/>
            <a:headEnd/>
            <a:tailEnd/>
          </a:ln>
        </p:spPr>
        <p:txBody>
          <a:bodyPr wrap="none" anchor="ctr"/>
          <a:lstStyle/>
          <a:p>
            <a:endParaRPr lang="ja-JP" altLang="en-US"/>
          </a:p>
        </p:txBody>
      </p:sp>
      <p:sp>
        <p:nvSpPr>
          <p:cNvPr id="13" name="Rectangle 24"/>
          <p:cNvSpPr>
            <a:spLocks noChangeArrowheads="1"/>
          </p:cNvSpPr>
          <p:nvPr/>
        </p:nvSpPr>
        <p:spPr bwMode="auto">
          <a:xfrm>
            <a:off x="539552" y="1484784"/>
            <a:ext cx="1584176" cy="936104"/>
          </a:xfrm>
          <a:prstGeom prst="rect">
            <a:avLst/>
          </a:prstGeom>
          <a:solidFill>
            <a:srgbClr val="FFFF66"/>
          </a:solidFill>
          <a:ln w="9525">
            <a:solidFill>
              <a:schemeClr val="tx1"/>
            </a:solidFill>
            <a:miter lim="800000"/>
            <a:headEnd/>
            <a:tailEnd/>
          </a:ln>
        </p:spPr>
        <p:txBody>
          <a:bodyPr wrap="none" anchor="ctr"/>
          <a:lstStyle/>
          <a:p>
            <a:pPr algn="ctr"/>
            <a:r>
              <a:rPr lang="en-US" altLang="ja-JP" sz="2000" b="1" dirty="0"/>
              <a:t>Policyholder</a:t>
            </a:r>
          </a:p>
        </p:txBody>
      </p:sp>
      <p:sp>
        <p:nvSpPr>
          <p:cNvPr id="14" name="Rectangle 24"/>
          <p:cNvSpPr>
            <a:spLocks noChangeArrowheads="1"/>
          </p:cNvSpPr>
          <p:nvPr/>
        </p:nvSpPr>
        <p:spPr bwMode="auto">
          <a:xfrm>
            <a:off x="7092280" y="1340768"/>
            <a:ext cx="1368152" cy="864096"/>
          </a:xfrm>
          <a:prstGeom prst="rect">
            <a:avLst/>
          </a:prstGeom>
          <a:solidFill>
            <a:srgbClr val="FFFF66"/>
          </a:solidFill>
          <a:ln w="9525">
            <a:solidFill>
              <a:schemeClr val="tx1"/>
            </a:solidFill>
            <a:miter lim="800000"/>
            <a:headEnd/>
            <a:tailEnd/>
          </a:ln>
        </p:spPr>
        <p:txBody>
          <a:bodyPr wrap="none" anchor="ctr"/>
          <a:lstStyle/>
          <a:p>
            <a:pPr algn="ctr"/>
            <a:r>
              <a:rPr lang="en-US" altLang="ja-JP" sz="2000" b="1" dirty="0"/>
              <a:t>Insurer</a:t>
            </a:r>
          </a:p>
        </p:txBody>
      </p:sp>
      <p:sp>
        <p:nvSpPr>
          <p:cNvPr id="15" name="AutoShape 7"/>
          <p:cNvSpPr>
            <a:spLocks noChangeArrowheads="1"/>
          </p:cNvSpPr>
          <p:nvPr/>
        </p:nvSpPr>
        <p:spPr bwMode="auto">
          <a:xfrm rot="9869679">
            <a:off x="5271496" y="2284698"/>
            <a:ext cx="1733404" cy="431106"/>
          </a:xfrm>
          <a:prstGeom prst="rightArrow">
            <a:avLst>
              <a:gd name="adj1" fmla="val 50000"/>
              <a:gd name="adj2" fmla="val 43543"/>
            </a:avLst>
          </a:prstGeom>
          <a:solidFill>
            <a:srgbClr val="CCFF66"/>
          </a:solidFill>
          <a:ln w="9525">
            <a:solidFill>
              <a:schemeClr val="tx1"/>
            </a:solidFill>
            <a:miter lim="800000"/>
            <a:headEnd/>
            <a:tailEnd/>
          </a:ln>
        </p:spPr>
        <p:txBody>
          <a:bodyPr wrap="none" anchor="ctr"/>
          <a:lstStyle/>
          <a:p>
            <a:endParaRPr lang="ja-JP" altLang="en-US"/>
          </a:p>
        </p:txBody>
      </p:sp>
      <p:sp>
        <p:nvSpPr>
          <p:cNvPr id="2" name="Abgerundetes Rechteck 1"/>
          <p:cNvSpPr/>
          <p:nvPr/>
        </p:nvSpPr>
        <p:spPr>
          <a:xfrm>
            <a:off x="5652120" y="1052736"/>
            <a:ext cx="1296144" cy="50405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tx1"/>
                </a:solidFill>
              </a:rPr>
              <a:t>Employee</a:t>
            </a:r>
            <a:endParaRPr lang="de-DE" dirty="0">
              <a:solidFill>
                <a:schemeClr val="tx1"/>
              </a:solidFill>
            </a:endParaRPr>
          </a:p>
        </p:txBody>
      </p:sp>
      <p:sp>
        <p:nvSpPr>
          <p:cNvPr id="21" name="Abgerundetes Rechteck 20"/>
          <p:cNvSpPr/>
          <p:nvPr/>
        </p:nvSpPr>
        <p:spPr>
          <a:xfrm>
            <a:off x="5712379" y="1592796"/>
            <a:ext cx="1235885" cy="50405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Agent</a:t>
            </a:r>
          </a:p>
        </p:txBody>
      </p:sp>
      <p:sp>
        <p:nvSpPr>
          <p:cNvPr id="22" name="Abgerundetes Rechteck 21"/>
          <p:cNvSpPr/>
          <p:nvPr/>
        </p:nvSpPr>
        <p:spPr>
          <a:xfrm>
            <a:off x="2267744" y="2132029"/>
            <a:ext cx="1296144" cy="50405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Broker</a:t>
            </a:r>
          </a:p>
        </p:txBody>
      </p:sp>
      <p:sp>
        <p:nvSpPr>
          <p:cNvPr id="23" name="Rectangle 24"/>
          <p:cNvSpPr>
            <a:spLocks noChangeArrowheads="1"/>
          </p:cNvSpPr>
          <p:nvPr/>
        </p:nvSpPr>
        <p:spPr bwMode="auto">
          <a:xfrm>
            <a:off x="3851920" y="2276045"/>
            <a:ext cx="1368152" cy="720080"/>
          </a:xfrm>
          <a:prstGeom prst="rect">
            <a:avLst/>
          </a:prstGeom>
          <a:solidFill>
            <a:srgbClr val="FFFF66"/>
          </a:solidFill>
          <a:ln w="9525">
            <a:solidFill>
              <a:schemeClr val="tx1"/>
            </a:solidFill>
            <a:miter lim="800000"/>
            <a:headEnd/>
            <a:tailEnd/>
          </a:ln>
        </p:spPr>
        <p:txBody>
          <a:bodyPr wrap="none" anchor="ctr"/>
          <a:lstStyle/>
          <a:p>
            <a:pPr algn="ctr"/>
            <a:r>
              <a:rPr lang="en-US" altLang="ja-JP" sz="2000" b="1" dirty="0"/>
              <a:t>Insured</a:t>
            </a:r>
          </a:p>
        </p:txBody>
      </p:sp>
      <p:sp>
        <p:nvSpPr>
          <p:cNvPr id="24" name="Rectangle 24"/>
          <p:cNvSpPr>
            <a:spLocks noChangeArrowheads="1"/>
          </p:cNvSpPr>
          <p:nvPr/>
        </p:nvSpPr>
        <p:spPr bwMode="auto">
          <a:xfrm>
            <a:off x="513260" y="4797152"/>
            <a:ext cx="1584176" cy="936104"/>
          </a:xfrm>
          <a:prstGeom prst="rect">
            <a:avLst/>
          </a:prstGeom>
          <a:solidFill>
            <a:srgbClr val="FFFF66"/>
          </a:solidFill>
          <a:ln w="9525">
            <a:solidFill>
              <a:schemeClr val="tx1"/>
            </a:solidFill>
            <a:miter lim="800000"/>
            <a:headEnd/>
            <a:tailEnd/>
          </a:ln>
        </p:spPr>
        <p:txBody>
          <a:bodyPr wrap="none" anchor="ctr"/>
          <a:lstStyle/>
          <a:p>
            <a:pPr algn="ctr"/>
            <a:r>
              <a:rPr lang="en-US" altLang="ja-JP" sz="2000" b="1" dirty="0"/>
              <a:t>Policyholder</a:t>
            </a:r>
          </a:p>
        </p:txBody>
      </p:sp>
      <p:sp>
        <p:nvSpPr>
          <p:cNvPr id="25" name="Rectangle 24"/>
          <p:cNvSpPr>
            <a:spLocks noChangeArrowheads="1"/>
          </p:cNvSpPr>
          <p:nvPr/>
        </p:nvSpPr>
        <p:spPr bwMode="auto">
          <a:xfrm>
            <a:off x="7216741" y="4523596"/>
            <a:ext cx="1368152" cy="864096"/>
          </a:xfrm>
          <a:prstGeom prst="rect">
            <a:avLst/>
          </a:prstGeom>
          <a:solidFill>
            <a:srgbClr val="FFFF66"/>
          </a:solidFill>
          <a:ln w="9525">
            <a:solidFill>
              <a:schemeClr val="tx1"/>
            </a:solidFill>
            <a:miter lim="800000"/>
            <a:headEnd/>
            <a:tailEnd/>
          </a:ln>
        </p:spPr>
        <p:txBody>
          <a:bodyPr wrap="none" anchor="ctr"/>
          <a:lstStyle/>
          <a:p>
            <a:pPr algn="ctr"/>
            <a:r>
              <a:rPr lang="en-US" altLang="ja-JP" sz="2000" b="1" dirty="0"/>
              <a:t>Insurer</a:t>
            </a:r>
          </a:p>
        </p:txBody>
      </p:sp>
      <p:sp>
        <p:nvSpPr>
          <p:cNvPr id="26" name="Rectangle 24"/>
          <p:cNvSpPr>
            <a:spLocks noChangeArrowheads="1"/>
          </p:cNvSpPr>
          <p:nvPr/>
        </p:nvSpPr>
        <p:spPr bwMode="auto">
          <a:xfrm>
            <a:off x="2411760" y="5661248"/>
            <a:ext cx="1368152" cy="720080"/>
          </a:xfrm>
          <a:prstGeom prst="rect">
            <a:avLst/>
          </a:prstGeom>
          <a:solidFill>
            <a:srgbClr val="FFFF66"/>
          </a:solidFill>
          <a:ln w="9525">
            <a:solidFill>
              <a:schemeClr val="tx1"/>
            </a:solidFill>
            <a:miter lim="800000"/>
            <a:headEnd/>
            <a:tailEnd/>
          </a:ln>
        </p:spPr>
        <p:txBody>
          <a:bodyPr wrap="none" anchor="ctr"/>
          <a:lstStyle/>
          <a:p>
            <a:pPr algn="ctr"/>
            <a:r>
              <a:rPr lang="en-US" altLang="ja-JP" sz="2000" b="1" dirty="0"/>
              <a:t>Insured</a:t>
            </a:r>
          </a:p>
        </p:txBody>
      </p:sp>
      <p:sp>
        <p:nvSpPr>
          <p:cNvPr id="27" name="Rectangle 24"/>
          <p:cNvSpPr>
            <a:spLocks noChangeArrowheads="1"/>
          </p:cNvSpPr>
          <p:nvPr/>
        </p:nvSpPr>
        <p:spPr bwMode="auto">
          <a:xfrm>
            <a:off x="4067944" y="5661248"/>
            <a:ext cx="1728192" cy="720080"/>
          </a:xfrm>
          <a:prstGeom prst="rect">
            <a:avLst/>
          </a:prstGeom>
          <a:solidFill>
            <a:srgbClr val="FFFF66"/>
          </a:solidFill>
          <a:ln w="9525">
            <a:solidFill>
              <a:schemeClr val="tx1"/>
            </a:solidFill>
            <a:miter lim="800000"/>
            <a:headEnd/>
            <a:tailEnd/>
          </a:ln>
        </p:spPr>
        <p:txBody>
          <a:bodyPr wrap="none" anchor="ctr"/>
          <a:lstStyle/>
          <a:p>
            <a:pPr algn="ctr"/>
            <a:r>
              <a:rPr lang="en-US" altLang="ja-JP" sz="2000" dirty="0"/>
              <a:t>Beneficiary</a:t>
            </a:r>
          </a:p>
        </p:txBody>
      </p:sp>
      <p:sp>
        <p:nvSpPr>
          <p:cNvPr id="28" name="AutoShape 7"/>
          <p:cNvSpPr>
            <a:spLocks noChangeArrowheads="1"/>
          </p:cNvSpPr>
          <p:nvPr/>
        </p:nvSpPr>
        <p:spPr bwMode="auto">
          <a:xfrm rot="9421145">
            <a:off x="5828361" y="5668957"/>
            <a:ext cx="1528446" cy="431106"/>
          </a:xfrm>
          <a:prstGeom prst="rightArrow">
            <a:avLst>
              <a:gd name="adj1" fmla="val 50000"/>
              <a:gd name="adj2" fmla="val 43543"/>
            </a:avLst>
          </a:prstGeom>
          <a:solidFill>
            <a:srgbClr val="CCFF66"/>
          </a:solidFill>
          <a:ln w="9525">
            <a:solidFill>
              <a:schemeClr val="tx1"/>
            </a:solidFill>
            <a:miter lim="800000"/>
            <a:headEnd/>
            <a:tailEnd/>
          </a:ln>
        </p:spPr>
        <p:txBody>
          <a:bodyPr wrap="none" anchor="ctr"/>
          <a:lstStyle/>
          <a:p>
            <a:endParaRPr lang="ja-JP" altLang="en-US"/>
          </a:p>
        </p:txBody>
      </p:sp>
      <p:sp>
        <p:nvSpPr>
          <p:cNvPr id="30" name="Abgerundetes Rechteck 29"/>
          <p:cNvSpPr/>
          <p:nvPr/>
        </p:nvSpPr>
        <p:spPr>
          <a:xfrm>
            <a:off x="5755043" y="4437112"/>
            <a:ext cx="1296144" cy="50405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tx1"/>
                </a:solidFill>
              </a:rPr>
              <a:t>Employee</a:t>
            </a:r>
            <a:endParaRPr lang="de-DE" dirty="0">
              <a:solidFill>
                <a:schemeClr val="tx1"/>
              </a:solidFill>
            </a:endParaRPr>
          </a:p>
        </p:txBody>
      </p:sp>
      <p:sp>
        <p:nvSpPr>
          <p:cNvPr id="31" name="Abgerundetes Rechteck 30"/>
          <p:cNvSpPr/>
          <p:nvPr/>
        </p:nvSpPr>
        <p:spPr>
          <a:xfrm>
            <a:off x="5815302" y="5013176"/>
            <a:ext cx="1235885" cy="504056"/>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Agent</a:t>
            </a:r>
          </a:p>
        </p:txBody>
      </p:sp>
      <p:sp>
        <p:nvSpPr>
          <p:cNvPr id="4" name="Pfeil nach links und rechts 3"/>
          <p:cNvSpPr/>
          <p:nvPr/>
        </p:nvSpPr>
        <p:spPr>
          <a:xfrm rot="20671212" flipH="1">
            <a:off x="2662517" y="2945354"/>
            <a:ext cx="1089825" cy="3547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AutoShape 7"/>
          <p:cNvSpPr>
            <a:spLocks noChangeArrowheads="1"/>
          </p:cNvSpPr>
          <p:nvPr/>
        </p:nvSpPr>
        <p:spPr bwMode="auto">
          <a:xfrm>
            <a:off x="2299473" y="5121188"/>
            <a:ext cx="3312368" cy="396044"/>
          </a:xfrm>
          <a:prstGeom prst="rightArrow">
            <a:avLst>
              <a:gd name="adj1" fmla="val 50000"/>
              <a:gd name="adj2" fmla="val 43543"/>
            </a:avLst>
          </a:prstGeom>
          <a:solidFill>
            <a:schemeClr val="accent1"/>
          </a:solidFill>
          <a:ln w="9525">
            <a:solidFill>
              <a:schemeClr val="tx1"/>
            </a:solidFill>
            <a:miter lim="800000"/>
            <a:headEnd/>
            <a:tailEnd/>
          </a:ln>
        </p:spPr>
        <p:txBody>
          <a:bodyPr wrap="none" anchor="ctr"/>
          <a:lstStyle/>
          <a:p>
            <a:endParaRPr lang="ja-JP" altLang="en-US"/>
          </a:p>
        </p:txBody>
      </p:sp>
      <p:sp>
        <p:nvSpPr>
          <p:cNvPr id="33" name="Pfeil nach links und rechts 32"/>
          <p:cNvSpPr/>
          <p:nvPr/>
        </p:nvSpPr>
        <p:spPr>
          <a:xfrm rot="1390338" flipH="1">
            <a:off x="1506300" y="5818008"/>
            <a:ext cx="865043" cy="33309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5" name="図 4">
            <a:extLst>
              <a:ext uri="{FF2B5EF4-FFF2-40B4-BE49-F238E27FC236}">
                <a16:creationId xmlns:a16="http://schemas.microsoft.com/office/drawing/2014/main" id="{D785A104-B28B-4394-A9E3-985C42E4BC5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51714" y="2576468"/>
            <a:ext cx="1439219" cy="1439219"/>
          </a:xfrm>
          <a:prstGeom prst="rect">
            <a:avLst/>
          </a:prstGeom>
        </p:spPr>
      </p:pic>
    </p:spTree>
    <p:extLst>
      <p:ext uri="{BB962C8B-B14F-4D97-AF65-F5344CB8AC3E}">
        <p14:creationId xmlns:p14="http://schemas.microsoft.com/office/powerpoint/2010/main" val="1543975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6</a:t>
            </a:fld>
            <a:endParaRPr lang="en-US" altLang="ja-JP" sz="1400"/>
          </a:p>
        </p:txBody>
      </p:sp>
      <p:sp>
        <p:nvSpPr>
          <p:cNvPr id="78850" name="Rectangle 3"/>
          <p:cNvSpPr>
            <a:spLocks noGrp="1" noChangeArrowheads="1"/>
          </p:cNvSpPr>
          <p:nvPr>
            <p:ph type="body" idx="4294967295"/>
          </p:nvPr>
        </p:nvSpPr>
        <p:spPr>
          <a:xfrm>
            <a:off x="305780" y="972018"/>
            <a:ext cx="8532440" cy="5595787"/>
          </a:xfrm>
        </p:spPr>
        <p:txBody>
          <a:bodyPr/>
          <a:lstStyle/>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Bring complaints against CS Section of the Insurance Company</a:t>
            </a: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  </a:t>
            </a:r>
            <a:r>
              <a:rPr lang="en-US" altLang="ja-JP" sz="2400" dirty="0">
                <a:ea typeface="ＭＳ ゴシック" pitchFamily="49" charset="-128"/>
                <a:cs typeface="Tahoma" pitchFamily="34" charset="0"/>
              </a:rPr>
              <a:t>Most insurance companies put CS satisfaction at the top of </a:t>
            </a:r>
          </a:p>
          <a:p>
            <a:pPr marL="0" indent="0" eaLnBrk="1" hangingPunct="1">
              <a:lnSpc>
                <a:spcPct val="80000"/>
              </a:lnSpc>
              <a:buNone/>
            </a:pPr>
            <a:r>
              <a:rPr lang="en-US" altLang="ja-JP" sz="2400" dirty="0">
                <a:ea typeface="ＭＳ ゴシック" pitchFamily="49" charset="-128"/>
                <a:cs typeface="Tahoma" pitchFamily="34" charset="0"/>
              </a:rPr>
              <a:t>   their strategies. </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Complaints to the Regulator, FSA</a:t>
            </a:r>
          </a:p>
          <a:p>
            <a:pPr marL="0" indent="0" eaLnBrk="1" hangingPunct="1">
              <a:lnSpc>
                <a:spcPct val="80000"/>
              </a:lnSpc>
              <a:buNone/>
            </a:pPr>
            <a:r>
              <a:rPr lang="en-US" altLang="ja-JP" sz="2400" dirty="0">
                <a:ea typeface="ＭＳ ゴシック" pitchFamily="49" charset="-128"/>
                <a:cs typeface="Tahoma" pitchFamily="34" charset="0"/>
              </a:rPr>
              <a:t>  FSA does not resolve individual claim. </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ADR   </a:t>
            </a:r>
            <a:r>
              <a:rPr lang="en-US" altLang="ja-JP" sz="2800" dirty="0">
                <a:ea typeface="ＭＳ ゴシック" pitchFamily="49" charset="-128"/>
                <a:cs typeface="Tahoma" pitchFamily="34" charset="0"/>
              </a:rPr>
              <a:t>conciliation    mediation   arbitration</a:t>
            </a:r>
          </a:p>
          <a:p>
            <a:pPr marL="0" indent="0" eaLnBrk="1" hangingPunct="1">
              <a:lnSpc>
                <a:spcPct val="80000"/>
              </a:lnSpc>
              <a:buNone/>
            </a:pPr>
            <a:r>
              <a:rPr lang="ja-JP" altLang="en-US" sz="2800" dirty="0">
                <a:ea typeface="ＭＳ ゴシック" pitchFamily="49" charset="-128"/>
                <a:cs typeface="Tahoma" pitchFamily="34" charset="0"/>
              </a:rPr>
              <a:t>　</a:t>
            </a:r>
            <a:r>
              <a:rPr lang="en-US" altLang="ja-JP" sz="2800" dirty="0">
                <a:ea typeface="ＭＳ ゴシック" pitchFamily="49" charset="-128"/>
                <a:cs typeface="Tahoma" pitchFamily="34" charset="0"/>
              </a:rPr>
              <a:t>Various centers</a:t>
            </a:r>
          </a:p>
          <a:p>
            <a:pPr marL="0" indent="0" eaLnBrk="1" hangingPunct="1">
              <a:lnSpc>
                <a:spcPct val="80000"/>
              </a:lnSpc>
              <a:buNone/>
            </a:pPr>
            <a:r>
              <a:rPr lang="ja-JP" altLang="en-US" sz="2800" b="1" dirty="0">
                <a:solidFill>
                  <a:srgbClr val="FF0066"/>
                </a:solidFill>
                <a:ea typeface="ＭＳ ゴシック" pitchFamily="49" charset="-128"/>
                <a:cs typeface="Tahoma" pitchFamily="34" charset="0"/>
              </a:rPr>
              <a:t>　</a:t>
            </a:r>
            <a:r>
              <a:rPr lang="en-US" altLang="ja-JP" sz="2800" b="1" dirty="0">
                <a:solidFill>
                  <a:srgbClr val="FF0066"/>
                </a:solidFill>
                <a:ea typeface="ＭＳ ゴシック" pitchFamily="49" charset="-128"/>
                <a:cs typeface="Tahoma" pitchFamily="34" charset="0"/>
              </a:rPr>
              <a:t>ADR Organizations for insurance</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Litigation   </a:t>
            </a:r>
            <a:r>
              <a:rPr lang="en-US" altLang="ja-JP" sz="2800" dirty="0">
                <a:solidFill>
                  <a:srgbClr val="002060"/>
                </a:solidFill>
                <a:ea typeface="ＭＳ ゴシック" pitchFamily="49" charset="-128"/>
                <a:cs typeface="Tahoma" pitchFamily="34" charset="0"/>
              </a:rPr>
              <a:t>3 stages of Courts</a:t>
            </a: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80528" y="116632"/>
            <a:ext cx="9144000" cy="584775"/>
          </a:xfrm>
          <a:prstGeom prst="rect">
            <a:avLst/>
          </a:prstGeom>
          <a:noFill/>
          <a:ln w="9525" algn="ctr">
            <a:noFill/>
            <a:miter lim="800000"/>
            <a:headEnd/>
            <a:tailEnd/>
          </a:ln>
        </p:spPr>
        <p:txBody>
          <a:bodyPr>
            <a:spAutoFit/>
          </a:bodyPr>
          <a:lstStyle/>
          <a:p>
            <a:pPr>
              <a:spcBef>
                <a:spcPct val="50000"/>
              </a:spcBef>
            </a:pPr>
            <a:r>
              <a:rPr lang="en-US" altLang="ja-JP" sz="3200" b="1" dirty="0">
                <a:solidFill>
                  <a:srgbClr val="0A19A6"/>
                </a:solidFill>
                <a:latin typeface="HGPｺﾞｼｯｸE" pitchFamily="50" charset="-128"/>
                <a:ea typeface="HGPｺﾞｼｯｸE" pitchFamily="50" charset="-128"/>
              </a:rPr>
              <a:t>Various Approach for the Settlement of Disputes</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85302792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7</a:t>
            </a:fld>
            <a:endParaRPr lang="en-US" altLang="ja-JP" sz="1400"/>
          </a:p>
        </p:txBody>
      </p:sp>
      <p:sp>
        <p:nvSpPr>
          <p:cNvPr id="78850" name="Rectangle 3"/>
          <p:cNvSpPr>
            <a:spLocks noGrp="1" noChangeArrowheads="1"/>
          </p:cNvSpPr>
          <p:nvPr>
            <p:ph type="body" idx="4294967295"/>
          </p:nvPr>
        </p:nvSpPr>
        <p:spPr>
          <a:xfrm>
            <a:off x="413284" y="1409849"/>
            <a:ext cx="8532440" cy="5327650"/>
          </a:xfrm>
        </p:spPr>
        <p:txBody>
          <a:bodyPr/>
          <a:lstStyle/>
          <a:p>
            <a:pPr marL="0" indent="0" eaLnBrk="1" hangingPunct="1">
              <a:lnSpc>
                <a:spcPct val="80000"/>
              </a:lnSpc>
              <a:buNone/>
            </a:pPr>
            <a:r>
              <a:rPr lang="en-US" altLang="ja-JP" b="1" dirty="0">
                <a:solidFill>
                  <a:srgbClr val="0000FF"/>
                </a:solidFill>
                <a:ea typeface="ＭＳ ゴシック" pitchFamily="49" charset="-128"/>
                <a:cs typeface="Tahoma" pitchFamily="34" charset="0"/>
              </a:rPr>
              <a:t> For Consumer Insurance</a:t>
            </a:r>
          </a:p>
          <a:p>
            <a:pPr marL="0" indent="0" eaLnBrk="1" hangingPunct="1">
              <a:lnSpc>
                <a:spcPct val="80000"/>
              </a:lnSpc>
              <a:buNone/>
            </a:pPr>
            <a:endParaRPr lang="en-US" altLang="ja-JP" b="1" dirty="0">
              <a:solidFill>
                <a:srgbClr val="0000FF"/>
              </a:solidFill>
              <a:ea typeface="ＭＳ ゴシック" pitchFamily="49" charset="-128"/>
              <a:cs typeface="Tahoma" pitchFamily="34" charset="0"/>
            </a:endParaRPr>
          </a:p>
          <a:p>
            <a:pPr eaLnBrk="1" hangingPunct="1">
              <a:lnSpc>
                <a:spcPct val="80000"/>
              </a:lnSpc>
              <a:buFontTx/>
              <a:buChar char="-"/>
            </a:pPr>
            <a:r>
              <a:rPr lang="en-US" altLang="ja-JP" sz="2800" dirty="0">
                <a:ea typeface="ＭＳ ゴシック" pitchFamily="49" charset="-128"/>
                <a:cs typeface="Tahoma" pitchFamily="34" charset="0"/>
              </a:rPr>
              <a:t>Complaints and claims to the CS section of the insurance company</a:t>
            </a:r>
          </a:p>
          <a:p>
            <a:pPr eaLnBrk="1" hangingPunct="1">
              <a:lnSpc>
                <a:spcPct val="80000"/>
              </a:lnSpc>
              <a:buFontTx/>
              <a:buChar char="-"/>
            </a:pPr>
            <a:endParaRPr lang="en-US" altLang="ja-JP" sz="2800" dirty="0">
              <a:ea typeface="ＭＳ ゴシック" pitchFamily="49" charset="-128"/>
              <a:cs typeface="Tahoma" pitchFamily="34" charset="0"/>
            </a:endParaRPr>
          </a:p>
          <a:p>
            <a:pPr eaLnBrk="1" hangingPunct="1">
              <a:lnSpc>
                <a:spcPct val="80000"/>
              </a:lnSpc>
              <a:buFontTx/>
              <a:buChar char="-"/>
            </a:pPr>
            <a:r>
              <a:rPr lang="en-US" altLang="ja-JP" sz="2800" dirty="0">
                <a:ea typeface="ＭＳ ゴシック" pitchFamily="49" charset="-128"/>
                <a:cs typeface="Tahoma" pitchFamily="34" charset="0"/>
              </a:rPr>
              <a:t>Bring complaints and ask support for the disputes at the ADR Center for insurance</a:t>
            </a:r>
          </a:p>
          <a:p>
            <a:pPr eaLnBrk="1" hangingPunct="1">
              <a:lnSpc>
                <a:spcPct val="80000"/>
              </a:lnSpc>
              <a:buFontTx/>
              <a:buChar char="-"/>
            </a:pPr>
            <a:endParaRPr lang="en-US" altLang="ja-JP" sz="2800" dirty="0">
              <a:ea typeface="ＭＳ ゴシック" pitchFamily="49" charset="-128"/>
              <a:cs typeface="Tahoma" pitchFamily="34" charset="0"/>
            </a:endParaRPr>
          </a:p>
          <a:p>
            <a:pPr eaLnBrk="1" hangingPunct="1">
              <a:lnSpc>
                <a:spcPct val="80000"/>
              </a:lnSpc>
              <a:buFontTx/>
              <a:buChar char="-"/>
            </a:pPr>
            <a:r>
              <a:rPr lang="en-US" altLang="ja-JP" sz="2800" dirty="0">
                <a:ea typeface="ＭＳ ゴシック" pitchFamily="49" charset="-128"/>
                <a:cs typeface="Tahoma" pitchFamily="34" charset="0"/>
              </a:rPr>
              <a:t>Other ADR</a:t>
            </a:r>
          </a:p>
          <a:p>
            <a:pPr eaLnBrk="1" hangingPunct="1">
              <a:lnSpc>
                <a:spcPct val="80000"/>
              </a:lnSpc>
              <a:buFontTx/>
              <a:buChar char="-"/>
            </a:pPr>
            <a:endParaRPr lang="en-US" altLang="ja-JP" sz="2800" dirty="0">
              <a:ea typeface="ＭＳ ゴシック" pitchFamily="49" charset="-128"/>
              <a:cs typeface="Tahoma" pitchFamily="34" charset="0"/>
            </a:endParaRPr>
          </a:p>
          <a:p>
            <a:pPr eaLnBrk="1" hangingPunct="1">
              <a:lnSpc>
                <a:spcPct val="80000"/>
              </a:lnSpc>
              <a:buFontTx/>
              <a:buChar char="-"/>
            </a:pPr>
            <a:r>
              <a:rPr lang="en-US" altLang="ja-JP" sz="2800" dirty="0">
                <a:ea typeface="ＭＳ ゴシック" pitchFamily="49" charset="-128"/>
                <a:cs typeface="Tahoma" pitchFamily="34" charset="0"/>
              </a:rPr>
              <a:t>Litigation</a:t>
            </a:r>
          </a:p>
          <a:p>
            <a:pPr eaLnBrk="1" hangingPunct="1">
              <a:lnSpc>
                <a:spcPct val="80000"/>
              </a:lnSpc>
              <a:buFontTx/>
              <a:buChar char="-"/>
            </a:pPr>
            <a:endParaRPr lang="en-US" altLang="ja-JP" sz="2800" dirty="0">
              <a:ea typeface="ＭＳ ゴシック" pitchFamily="49" charset="-128"/>
              <a:cs typeface="Tahoma" pitchFamily="34" charset="0"/>
            </a:endParaRPr>
          </a:p>
        </p:txBody>
      </p:sp>
      <p:sp>
        <p:nvSpPr>
          <p:cNvPr id="78851" name="Text Box 4"/>
          <p:cNvSpPr txBox="1">
            <a:spLocks noChangeArrowheads="1"/>
          </p:cNvSpPr>
          <p:nvPr/>
        </p:nvSpPr>
        <p:spPr bwMode="auto">
          <a:xfrm>
            <a:off x="107504" y="188640"/>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Settlements</a:t>
            </a: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of Insurance Disputes</a:t>
            </a:r>
          </a:p>
        </p:txBody>
      </p:sp>
      <p:sp>
        <p:nvSpPr>
          <p:cNvPr id="78852" name="Line 5"/>
          <p:cNvSpPr>
            <a:spLocks noChangeShapeType="1"/>
          </p:cNvSpPr>
          <p:nvPr/>
        </p:nvSpPr>
        <p:spPr bwMode="auto">
          <a:xfrm>
            <a:off x="0" y="908720"/>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43966394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8</a:t>
            </a:fld>
            <a:endParaRPr lang="en-US" altLang="ja-JP" sz="1400"/>
          </a:p>
        </p:txBody>
      </p:sp>
      <p:sp>
        <p:nvSpPr>
          <p:cNvPr id="78850" name="Rectangle 3"/>
          <p:cNvSpPr>
            <a:spLocks noGrp="1" noChangeArrowheads="1"/>
          </p:cNvSpPr>
          <p:nvPr>
            <p:ph type="body" idx="4294967295"/>
          </p:nvPr>
        </p:nvSpPr>
        <p:spPr>
          <a:xfrm>
            <a:off x="467544" y="1125686"/>
            <a:ext cx="8532440" cy="5327650"/>
          </a:xfrm>
        </p:spPr>
        <p:txBody>
          <a:bodyPr/>
          <a:lstStyle/>
          <a:p>
            <a:pPr marL="0" indent="0" eaLnBrk="1" hangingPunct="1">
              <a:lnSpc>
                <a:spcPct val="80000"/>
              </a:lnSpc>
              <a:buNone/>
            </a:pPr>
            <a:r>
              <a:rPr lang="en-US" altLang="ja-JP" b="1" dirty="0">
                <a:solidFill>
                  <a:srgbClr val="0000FF"/>
                </a:solidFill>
                <a:ea typeface="ＭＳ ゴシック" pitchFamily="49" charset="-128"/>
                <a:cs typeface="Tahoma" pitchFamily="34" charset="0"/>
              </a:rPr>
              <a:t> </a:t>
            </a:r>
            <a:r>
              <a:rPr lang="en-US" altLang="ja-JP" sz="2800" b="1" dirty="0">
                <a:solidFill>
                  <a:srgbClr val="0000FF"/>
                </a:solidFill>
                <a:ea typeface="ＭＳ ゴシック" pitchFamily="49" charset="-128"/>
                <a:cs typeface="Tahoma" pitchFamily="34" charset="0"/>
              </a:rPr>
              <a:t>For Business Insurance</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  Mediation and Arbitration</a:t>
            </a:r>
          </a:p>
          <a:p>
            <a:pPr eaLnBrk="1" hangingPunct="1">
              <a:lnSpc>
                <a:spcPct val="80000"/>
              </a:lnSpc>
              <a:buFontTx/>
              <a:buChar char="-"/>
            </a:pPr>
            <a:endParaRPr lang="en-US" altLang="ja-JP" sz="2800" dirty="0">
              <a:ea typeface="ＭＳ ゴシック" pitchFamily="49" charset="-128"/>
              <a:cs typeface="Tahoma" pitchFamily="34" charset="0"/>
            </a:endParaRPr>
          </a:p>
          <a:p>
            <a:pPr marL="0" indent="0" eaLnBrk="1" hangingPunct="1">
              <a:lnSpc>
                <a:spcPct val="80000"/>
              </a:lnSpc>
              <a:buNone/>
            </a:pPr>
            <a:r>
              <a:rPr lang="en-US" altLang="ja-JP" sz="2800" dirty="0">
                <a:ea typeface="ＭＳ ゴシック" pitchFamily="49" charset="-128"/>
                <a:cs typeface="Tahoma" pitchFamily="34" charset="0"/>
              </a:rPr>
              <a:t>   The Japan Commercial Arbitration Association:   </a:t>
            </a:r>
          </a:p>
          <a:p>
            <a:pPr marL="0" indent="0" eaLnBrk="1" hangingPunct="1">
              <a:lnSpc>
                <a:spcPct val="80000"/>
              </a:lnSpc>
              <a:buNone/>
            </a:pPr>
            <a:r>
              <a:rPr lang="en-US" altLang="ja-JP" sz="2800" dirty="0">
                <a:ea typeface="ＭＳ ゴシック" pitchFamily="49" charset="-128"/>
                <a:cs typeface="Tahoma" pitchFamily="34" charset="0"/>
              </a:rPr>
              <a:t>   </a:t>
            </a:r>
            <a:r>
              <a:rPr lang="en-US" altLang="ja-JP" sz="2800" b="1" dirty="0">
                <a:solidFill>
                  <a:srgbClr val="0000FF"/>
                </a:solidFill>
                <a:ea typeface="ＭＳ ゴシック" pitchFamily="49" charset="-128"/>
                <a:cs typeface="Tahoma" pitchFamily="34" charset="0"/>
              </a:rPr>
              <a:t>JCAA</a:t>
            </a:r>
            <a:r>
              <a:rPr lang="en-US" altLang="ja-JP" sz="2800" dirty="0">
                <a:ea typeface="ＭＳ ゴシック" pitchFamily="49" charset="-128"/>
                <a:cs typeface="Tahoma" pitchFamily="34" charset="0"/>
              </a:rPr>
              <a:t>  for general commercial disputes          </a:t>
            </a:r>
          </a:p>
          <a:p>
            <a:pPr marL="0" indent="0" eaLnBrk="1" hangingPunct="1">
              <a:lnSpc>
                <a:spcPct val="80000"/>
              </a:lnSpc>
              <a:buNone/>
            </a:pPr>
            <a:r>
              <a:rPr lang="en-US" altLang="ja-JP" sz="2800" dirty="0">
                <a:ea typeface="ＭＳ ゴシック" pitchFamily="49" charset="-128"/>
                <a:cs typeface="Tahoma" pitchFamily="34" charset="0"/>
              </a:rPr>
              <a:t>  </a:t>
            </a:r>
          </a:p>
          <a:p>
            <a:pPr marL="0" indent="0" eaLnBrk="1" hangingPunct="1">
              <a:lnSpc>
                <a:spcPct val="80000"/>
              </a:lnSpc>
              <a:buNone/>
            </a:pPr>
            <a:r>
              <a:rPr lang="en-US" altLang="ja-JP" sz="2800" dirty="0">
                <a:ea typeface="ＭＳ ゴシック" pitchFamily="49" charset="-128"/>
                <a:cs typeface="Tahoma" pitchFamily="34" charset="0"/>
              </a:rPr>
              <a:t>   The Japan Shipping Exchange: </a:t>
            </a:r>
            <a:r>
              <a:rPr lang="en-US" altLang="ja-JP" sz="2800" b="1" dirty="0">
                <a:solidFill>
                  <a:srgbClr val="0000FF"/>
                </a:solidFill>
                <a:ea typeface="ＭＳ ゴシック" pitchFamily="49" charset="-128"/>
                <a:cs typeface="Tahoma" pitchFamily="34" charset="0"/>
              </a:rPr>
              <a:t>JSE</a:t>
            </a:r>
          </a:p>
          <a:p>
            <a:pPr marL="0" indent="0" eaLnBrk="1" hangingPunct="1">
              <a:lnSpc>
                <a:spcPct val="80000"/>
              </a:lnSpc>
              <a:buNone/>
            </a:pPr>
            <a:r>
              <a:rPr lang="en-US" altLang="ja-JP" sz="2800" dirty="0">
                <a:ea typeface="ＭＳ ゴシック" pitchFamily="49" charset="-128"/>
                <a:cs typeface="Tahoma" pitchFamily="34" charset="0"/>
              </a:rPr>
              <a:t>    for maritime claims including marine insurance</a:t>
            </a:r>
          </a:p>
          <a:p>
            <a:pPr eaLnBrk="1" hangingPunct="1">
              <a:lnSpc>
                <a:spcPct val="80000"/>
              </a:lnSpc>
              <a:buFontTx/>
              <a:buChar char="-"/>
            </a:pPr>
            <a:endParaRPr lang="en-US" altLang="ja-JP" sz="2800" dirty="0">
              <a:ea typeface="ＭＳ ゴシック" pitchFamily="49" charset="-128"/>
              <a:cs typeface="Tahoma" pitchFamily="34" charset="0"/>
            </a:endParaRPr>
          </a:p>
          <a:p>
            <a:pPr eaLnBrk="1" hangingPunct="1">
              <a:lnSpc>
                <a:spcPct val="80000"/>
              </a:lnSpc>
              <a:buFontTx/>
              <a:buChar char="-"/>
            </a:pPr>
            <a:r>
              <a:rPr lang="en-US" altLang="ja-JP" sz="2800" dirty="0">
                <a:ea typeface="ＭＳ ゴシック" pitchFamily="49" charset="-128"/>
                <a:cs typeface="Tahoma" pitchFamily="34" charset="0"/>
              </a:rPr>
              <a:t>Litigation</a:t>
            </a:r>
            <a:endParaRPr lang="en-US" altLang="ja-JP" sz="2800" i="1" dirty="0">
              <a:ea typeface="ＭＳ ゴシック" pitchFamily="49" charset="-128"/>
              <a:cs typeface="Tahoma" pitchFamily="34" charset="0"/>
            </a:endParaRPr>
          </a:p>
        </p:txBody>
      </p:sp>
      <p:sp>
        <p:nvSpPr>
          <p:cNvPr id="78851" name="Text Box 4"/>
          <p:cNvSpPr txBox="1">
            <a:spLocks noChangeArrowheads="1"/>
          </p:cNvSpPr>
          <p:nvPr/>
        </p:nvSpPr>
        <p:spPr bwMode="auto">
          <a:xfrm>
            <a:off x="107504" y="188640"/>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Settlement of Insurance Disputes</a:t>
            </a:r>
          </a:p>
        </p:txBody>
      </p:sp>
      <p:sp>
        <p:nvSpPr>
          <p:cNvPr id="78852" name="Line 5"/>
          <p:cNvSpPr>
            <a:spLocks noChangeShapeType="1"/>
          </p:cNvSpPr>
          <p:nvPr/>
        </p:nvSpPr>
        <p:spPr bwMode="auto">
          <a:xfrm>
            <a:off x="0" y="908720"/>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294699090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6"/>
          <p:cNvSpPr txBox="1">
            <a:spLocks noGrp="1" noChangeArrowheads="1"/>
          </p:cNvSpPr>
          <p:nvPr/>
        </p:nvSpPr>
        <p:spPr bwMode="auto">
          <a:xfrm>
            <a:off x="6553200" y="6245225"/>
            <a:ext cx="2133600" cy="476250"/>
          </a:xfrm>
          <a:prstGeom prst="rect">
            <a:avLst/>
          </a:prstGeom>
          <a:noFill/>
          <a:ln w="9525">
            <a:noFill/>
            <a:miter lim="800000"/>
            <a:headEnd/>
            <a:tailEnd/>
          </a:ln>
        </p:spPr>
        <p:txBody>
          <a:bodyPr/>
          <a:lstStyle/>
          <a:p>
            <a:pPr algn="r"/>
            <a:fld id="{2A87EA6D-19D7-4A38-9C2A-A9B9B20B3BF7}" type="slidenum">
              <a:rPr lang="en-US" altLang="ja-JP" sz="1400"/>
              <a:pPr algn="r"/>
              <a:t>9</a:t>
            </a:fld>
            <a:endParaRPr lang="en-US" altLang="ja-JP" sz="1400"/>
          </a:p>
        </p:txBody>
      </p:sp>
      <p:sp>
        <p:nvSpPr>
          <p:cNvPr id="78850" name="Rectangle 3"/>
          <p:cNvSpPr>
            <a:spLocks noGrp="1" noChangeArrowheads="1"/>
          </p:cNvSpPr>
          <p:nvPr>
            <p:ph type="body" idx="4294967295"/>
          </p:nvPr>
        </p:nvSpPr>
        <p:spPr>
          <a:xfrm>
            <a:off x="305780" y="972018"/>
            <a:ext cx="8532440" cy="5595787"/>
          </a:xfrm>
        </p:spPr>
        <p:txBody>
          <a:bodyPr/>
          <a:lstStyle/>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800" b="1" dirty="0">
                <a:solidFill>
                  <a:srgbClr val="0000FF"/>
                </a:solidFill>
                <a:ea typeface="ＭＳ ゴシック" pitchFamily="49" charset="-128"/>
                <a:cs typeface="Tahoma" pitchFamily="34" charset="0"/>
              </a:rPr>
              <a:t>Promotion of the Use of ADR</a:t>
            </a:r>
          </a:p>
          <a:p>
            <a:pPr marL="0" indent="0" eaLnBrk="1" hangingPunct="1">
              <a:lnSpc>
                <a:spcPct val="80000"/>
              </a:lnSpc>
              <a:buNone/>
            </a:pPr>
            <a:endParaRPr lang="en-US" altLang="ja-JP" sz="2800" b="1" dirty="0">
              <a:solidFill>
                <a:srgbClr val="0000FF"/>
              </a:solidFill>
              <a:ea typeface="ＭＳ ゴシック" pitchFamily="49" charset="-128"/>
              <a:cs typeface="Tahoma" pitchFamily="34" charset="0"/>
            </a:endParaRPr>
          </a:p>
          <a:p>
            <a:pPr marL="0" indent="0" eaLnBrk="1" hangingPunct="1">
              <a:lnSpc>
                <a:spcPct val="80000"/>
              </a:lnSpc>
              <a:buNone/>
            </a:pPr>
            <a:r>
              <a:rPr lang="en-US" altLang="ja-JP" sz="2400" dirty="0">
                <a:ea typeface="ＭＳ ゴシック" pitchFamily="49" charset="-128"/>
                <a:cs typeface="Tahoma" pitchFamily="34" charset="0"/>
              </a:rPr>
              <a:t>The Act on Promotion of Use of Alternative Dispute Resolution , Law No 151, 2004 effective 2007</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400" dirty="0">
                <a:ea typeface="ＭＳ ゴシック" pitchFamily="49" charset="-128"/>
                <a:cs typeface="Tahoma" pitchFamily="34" charset="0"/>
              </a:rPr>
              <a:t>Ministry of Justice admits and certifies certain organization which satisfies the standard conditions set out in the Act.</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400" dirty="0">
                <a:ea typeface="ＭＳ ゴシック" pitchFamily="49" charset="-128"/>
                <a:cs typeface="Tahoma" pitchFamily="34" charset="0"/>
              </a:rPr>
              <a:t>Revision in 2009 of the Financial Instruments and Exchange Act</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r>
              <a:rPr lang="en-US" altLang="ja-JP" sz="2400" dirty="0">
                <a:ea typeface="ＭＳ ゴシック" pitchFamily="49" charset="-128"/>
                <a:cs typeface="Tahoma" pitchFamily="34" charset="0"/>
              </a:rPr>
              <a:t>Various Financial ADR Centers started in 2010</a:t>
            </a: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400" dirty="0">
              <a:ea typeface="ＭＳ ゴシック" pitchFamily="49" charset="-128"/>
              <a:cs typeface="Tahoma" pitchFamily="34" charset="0"/>
            </a:endParaRPr>
          </a:p>
          <a:p>
            <a:pPr marL="0" indent="0" eaLnBrk="1" hangingPunct="1">
              <a:lnSpc>
                <a:spcPct val="80000"/>
              </a:lnSpc>
              <a:buNone/>
            </a:pPr>
            <a:endParaRPr lang="en-US" altLang="ja-JP" sz="2800" dirty="0">
              <a:solidFill>
                <a:srgbClr val="002060"/>
              </a:solidFill>
              <a:ea typeface="ＭＳ ゴシック" pitchFamily="49" charset="-128"/>
              <a:cs typeface="Tahoma" pitchFamily="34" charset="0"/>
            </a:endParaRPr>
          </a:p>
        </p:txBody>
      </p:sp>
      <p:sp>
        <p:nvSpPr>
          <p:cNvPr id="78851" name="Text Box 4"/>
          <p:cNvSpPr txBox="1">
            <a:spLocks noChangeArrowheads="1"/>
          </p:cNvSpPr>
          <p:nvPr/>
        </p:nvSpPr>
        <p:spPr bwMode="auto">
          <a:xfrm>
            <a:off x="107504" y="116632"/>
            <a:ext cx="9144000" cy="584775"/>
          </a:xfrm>
          <a:prstGeom prst="rect">
            <a:avLst/>
          </a:prstGeom>
          <a:noFill/>
          <a:ln w="9525" algn="ctr">
            <a:noFill/>
            <a:miter lim="800000"/>
            <a:headEnd/>
            <a:tailEnd/>
          </a:ln>
        </p:spPr>
        <p:txBody>
          <a:bodyPr>
            <a:spAutoFit/>
          </a:bodyPr>
          <a:lstStyle/>
          <a:p>
            <a:pPr>
              <a:spcBef>
                <a:spcPct val="50000"/>
              </a:spcBef>
            </a:pPr>
            <a:r>
              <a:rPr lang="ja-JP" altLang="en-US" sz="3200" b="1" dirty="0">
                <a:solidFill>
                  <a:srgbClr val="0A19A6"/>
                </a:solidFill>
                <a:latin typeface="HGPｺﾞｼｯｸE" pitchFamily="50" charset="-128"/>
                <a:ea typeface="HGPｺﾞｼｯｸE" pitchFamily="50" charset="-128"/>
              </a:rPr>
              <a:t>　</a:t>
            </a:r>
            <a:r>
              <a:rPr lang="en-US" altLang="ja-JP" sz="3200" b="1" dirty="0">
                <a:solidFill>
                  <a:srgbClr val="0A19A6"/>
                </a:solidFill>
                <a:latin typeface="HGPｺﾞｼｯｸE" pitchFamily="50" charset="-128"/>
                <a:ea typeface="HGPｺﾞｼｯｸE" pitchFamily="50" charset="-128"/>
              </a:rPr>
              <a:t>ADR for Insurance Disputes in Japan</a:t>
            </a:r>
          </a:p>
        </p:txBody>
      </p:sp>
      <p:sp>
        <p:nvSpPr>
          <p:cNvPr id="78852" name="Line 5"/>
          <p:cNvSpPr>
            <a:spLocks noChangeShapeType="1"/>
          </p:cNvSpPr>
          <p:nvPr/>
        </p:nvSpPr>
        <p:spPr bwMode="auto">
          <a:xfrm>
            <a:off x="0" y="836712"/>
            <a:ext cx="9144000" cy="0"/>
          </a:xfrm>
          <a:prstGeom prst="line">
            <a:avLst/>
          </a:prstGeom>
          <a:noFill/>
          <a:ln w="50800" cmpd="thinThick">
            <a:solidFill>
              <a:srgbClr val="808080"/>
            </a:solidFill>
            <a:round/>
            <a:headEnd/>
            <a:tailEnd/>
          </a:ln>
        </p:spPr>
        <p:txBody>
          <a:bodyPr/>
          <a:lstStyle/>
          <a:p>
            <a:endParaRPr lang="ja-JP" altLang="en-US"/>
          </a:p>
        </p:txBody>
      </p:sp>
    </p:spTree>
    <p:extLst>
      <p:ext uri="{BB962C8B-B14F-4D97-AF65-F5344CB8AC3E}">
        <p14:creationId xmlns:p14="http://schemas.microsoft.com/office/powerpoint/2010/main" val="2676609472"/>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26726</TotalTime>
  <Words>5346</Words>
  <Application>Microsoft Office PowerPoint</Application>
  <PresentationFormat>On-screen Show (4:3)</PresentationFormat>
  <Paragraphs>581</Paragraphs>
  <Slides>24</Slides>
  <Notes>22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HGPｺﾞｼｯｸE</vt:lpstr>
      <vt:lpstr>ＭＳ ゴシック</vt:lpstr>
      <vt:lpstr>Arial</vt:lpstr>
      <vt:lpstr>Wingdings</vt:lpstr>
      <vt:lpstr>標準デザイン</vt:lpstr>
      <vt:lpstr>Mountain Top</vt:lpstr>
      <vt:lpstr>  ADR for Insurance Disputes in Japan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損害保険事業総合研究所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Situation and Main Issue in the Japanese Non-Life Insurance Market</dc:title>
  <dc:creator>海外研修部</dc:creator>
  <cp:lastModifiedBy>Christopher Rodd</cp:lastModifiedBy>
  <cp:revision>1625</cp:revision>
  <cp:lastPrinted>2019-04-21T04:11:23Z</cp:lastPrinted>
  <dcterms:created xsi:type="dcterms:W3CDTF">2002-04-30T02:52:10Z</dcterms:created>
  <dcterms:modified xsi:type="dcterms:W3CDTF">2019-05-23T01:47:16Z</dcterms:modified>
</cp:coreProperties>
</file>